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9" r:id="rId2"/>
    <p:sldMasterId id="2147483661" r:id="rId3"/>
  </p:sldMasterIdLst>
  <p:sldIdLst>
    <p:sldId id="256" r:id="rId4"/>
    <p:sldId id="332" r:id="rId5"/>
    <p:sldId id="333" r:id="rId6"/>
    <p:sldId id="366" r:id="rId7"/>
    <p:sldId id="367" r:id="rId8"/>
    <p:sldId id="368" r:id="rId9"/>
    <p:sldId id="369" r:id="rId10"/>
    <p:sldId id="370" r:id="rId11"/>
    <p:sldId id="371" r:id="rId12"/>
    <p:sldId id="372" r:id="rId13"/>
    <p:sldId id="373" r:id="rId14"/>
    <p:sldId id="374" r:id="rId15"/>
    <p:sldId id="365" r:id="rId16"/>
    <p:sldId id="341" r:id="rId17"/>
    <p:sldId id="342" r:id="rId18"/>
    <p:sldId id="345" r:id="rId19"/>
    <p:sldId id="346" r:id="rId20"/>
    <p:sldId id="363" r:id="rId21"/>
    <p:sldId id="347" r:id="rId22"/>
    <p:sldId id="277" r:id="rId23"/>
    <p:sldId id="278" r:id="rId24"/>
    <p:sldId id="335" r:id="rId25"/>
    <p:sldId id="279" r:id="rId26"/>
    <p:sldId id="280" r:id="rId27"/>
    <p:sldId id="281" r:id="rId28"/>
    <p:sldId id="336" r:id="rId29"/>
    <p:sldId id="285" r:id="rId30"/>
    <p:sldId id="286" r:id="rId31"/>
    <p:sldId id="287" r:id="rId32"/>
    <p:sldId id="376" r:id="rId33"/>
    <p:sldId id="260" r:id="rId34"/>
    <p:sldId id="261" r:id="rId35"/>
    <p:sldId id="262" r:id="rId36"/>
    <p:sldId id="263" r:id="rId37"/>
    <p:sldId id="264" r:id="rId38"/>
    <p:sldId id="340" r:id="rId39"/>
    <p:sldId id="339" r:id="rId40"/>
    <p:sldId id="380" r:id="rId41"/>
    <p:sldId id="429" r:id="rId42"/>
    <p:sldId id="455" r:id="rId43"/>
    <p:sldId id="456" r:id="rId44"/>
    <p:sldId id="457" r:id="rId45"/>
    <p:sldId id="379" r:id="rId46"/>
    <p:sldId id="381" r:id="rId47"/>
    <p:sldId id="382" r:id="rId48"/>
    <p:sldId id="348" r:id="rId49"/>
    <p:sldId id="352" r:id="rId50"/>
    <p:sldId id="360" r:id="rId51"/>
    <p:sldId id="353" r:id="rId52"/>
    <p:sldId id="354" r:id="rId53"/>
    <p:sldId id="355" r:id="rId54"/>
    <p:sldId id="356" r:id="rId55"/>
    <p:sldId id="357" r:id="rId56"/>
    <p:sldId id="377" r:id="rId57"/>
    <p:sldId id="358" r:id="rId58"/>
    <p:sldId id="361" r:id="rId59"/>
    <p:sldId id="359" r:id="rId60"/>
    <p:sldId id="349" r:id="rId61"/>
    <p:sldId id="362" r:id="rId62"/>
    <p:sldId id="378" r:id="rId63"/>
    <p:sldId id="308" r:id="rId64"/>
    <p:sldId id="302" r:id="rId65"/>
    <p:sldId id="303" r:id="rId66"/>
    <p:sldId id="304" r:id="rId67"/>
    <p:sldId id="305" r:id="rId68"/>
    <p:sldId id="306" r:id="rId69"/>
    <p:sldId id="307" r:id="rId70"/>
  </p:sldIdLst>
  <p:sldSz cx="9144000" cy="5715000" type="screen16x10"/>
  <p:notesSz cx="6815138" cy="9942513"/>
  <p:defaultTex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3" d="100"/>
          <a:sy n="113" d="100"/>
        </p:scale>
        <p:origin x="-750" y="-102"/>
      </p:cViewPr>
      <p:guideLst>
        <p:guide orient="horz" pos="180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 Type="http://schemas.openxmlformats.org/officeDocument/2006/relationships/slide" Target="slides/slide4.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1" Type="http://schemas.openxmlformats.org/officeDocument/2006/relationships/slideMaster" Target="slideMasters/slideMaster1.xml"/><Relationship Id="rId6"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354263"/>
            <a:ext cx="7772400" cy="863600"/>
          </a:xfrm>
        </p:spPr>
        <p:txBody>
          <a:bodyPr/>
          <a:lstStyle>
            <a:lvl1pPr algn="ctr">
              <a:defRPr>
                <a:solidFill>
                  <a:srgbClr val="157D53"/>
                </a:solidFill>
              </a:defRPr>
            </a:lvl1pPr>
          </a:lstStyle>
          <a:p>
            <a:r>
              <a:rPr lang="zh-CN" altLang="en-US"/>
              <a:t>单击此处编辑母版标题样式</a:t>
            </a:r>
          </a:p>
        </p:txBody>
      </p:sp>
      <p:sp>
        <p:nvSpPr>
          <p:cNvPr id="2051" name="Rectangle 3"/>
          <p:cNvSpPr>
            <a:spLocks noGrp="1" noChangeArrowheads="1"/>
          </p:cNvSpPr>
          <p:nvPr>
            <p:ph type="subTitle" idx="1"/>
          </p:nvPr>
        </p:nvSpPr>
        <p:spPr>
          <a:xfrm>
            <a:off x="1371600" y="3381375"/>
            <a:ext cx="6400800" cy="628650"/>
          </a:xfrm>
        </p:spPr>
        <p:txBody>
          <a:bodyPr/>
          <a:lstStyle>
            <a:lvl1pPr marL="0" indent="0" algn="ctr">
              <a:buFont typeface="Arial" charset="0"/>
              <a:buNone/>
              <a:defRPr sz="2000">
                <a:solidFill>
                  <a:srgbClr val="0F6146"/>
                </a:solidFill>
                <a:ea typeface="微软雅黑" pitchFamily="34" charset="-122"/>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28625"/>
            <a:ext cx="2057400" cy="46767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428625"/>
            <a:ext cx="6019800" cy="46767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354263"/>
            <a:ext cx="7772400" cy="863600"/>
          </a:xfrm>
        </p:spPr>
        <p:txBody>
          <a:bodyPr/>
          <a:lstStyle>
            <a:lvl1pPr algn="ctr">
              <a:defRPr>
                <a:solidFill>
                  <a:srgbClr val="157D53"/>
                </a:solidFill>
              </a:defRPr>
            </a:lvl1pPr>
          </a:lstStyle>
          <a:p>
            <a:r>
              <a:rPr lang="zh-CN" altLang="en-US"/>
              <a:t>单击此处编辑母版标题样式</a:t>
            </a:r>
          </a:p>
        </p:txBody>
      </p:sp>
      <p:sp>
        <p:nvSpPr>
          <p:cNvPr id="4099" name="Rectangle 3"/>
          <p:cNvSpPr>
            <a:spLocks noGrp="1" noChangeArrowheads="1"/>
          </p:cNvSpPr>
          <p:nvPr>
            <p:ph type="subTitle" idx="1"/>
          </p:nvPr>
        </p:nvSpPr>
        <p:spPr>
          <a:xfrm>
            <a:off x="1371600" y="3381375"/>
            <a:ext cx="6400800" cy="628650"/>
          </a:xfrm>
        </p:spPr>
        <p:txBody>
          <a:bodyPr/>
          <a:lstStyle>
            <a:lvl1pPr marL="0" indent="0" algn="ctr">
              <a:buFont typeface="Arial" charset="0"/>
              <a:buNone/>
              <a:defRPr sz="2000">
                <a:solidFill>
                  <a:srgbClr val="0F6146"/>
                </a:solidFill>
                <a:ea typeface="微软雅黑" pitchFamily="34" charset="-122"/>
              </a:defRPr>
            </a:lvl1pPr>
          </a:lstStyle>
          <a:p>
            <a:r>
              <a:rPr lang="zh-CN" altLang="en-US"/>
              <a:t>单击此处编辑母版副标题样式</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1888"/>
            <a:ext cx="7772400" cy="113506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422525"/>
            <a:ext cx="7772400" cy="1249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279525"/>
            <a:ext cx="4040188"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812925"/>
            <a:ext cx="404018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279525"/>
            <a:ext cx="4041775"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812925"/>
            <a:ext cx="404177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7013"/>
            <a:ext cx="3008313" cy="968375"/>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27013"/>
            <a:ext cx="5111750" cy="4878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195388"/>
            <a:ext cx="3008313" cy="3910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307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511175"/>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3575"/>
            <a:ext cx="54864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28625"/>
            <a:ext cx="2057400" cy="46767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428625"/>
            <a:ext cx="6019800" cy="46767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2354263"/>
            <a:ext cx="7772400" cy="863600"/>
          </a:xfrm>
        </p:spPr>
        <p:txBody>
          <a:bodyPr/>
          <a:lstStyle>
            <a:lvl1pPr algn="ctr">
              <a:defRPr>
                <a:solidFill>
                  <a:srgbClr val="157D53"/>
                </a:solidFill>
              </a:defRPr>
            </a:lvl1pPr>
          </a:lstStyle>
          <a:p>
            <a:r>
              <a:rPr lang="zh-CN" altLang="en-US"/>
              <a:t>单击此处编辑母版标题样式</a:t>
            </a:r>
          </a:p>
        </p:txBody>
      </p:sp>
      <p:sp>
        <p:nvSpPr>
          <p:cNvPr id="6147" name="Rectangle 3"/>
          <p:cNvSpPr>
            <a:spLocks noGrp="1" noChangeArrowheads="1"/>
          </p:cNvSpPr>
          <p:nvPr>
            <p:ph type="subTitle" idx="1"/>
          </p:nvPr>
        </p:nvSpPr>
        <p:spPr>
          <a:xfrm>
            <a:off x="1371600" y="3381375"/>
            <a:ext cx="6400800" cy="628650"/>
          </a:xfrm>
        </p:spPr>
        <p:txBody>
          <a:bodyPr/>
          <a:lstStyle>
            <a:lvl1pPr marL="0" indent="0" algn="ctr">
              <a:buFont typeface="Arial" charset="0"/>
              <a:buNone/>
              <a:defRPr sz="2000">
                <a:solidFill>
                  <a:srgbClr val="0F6146"/>
                </a:solidFill>
                <a:ea typeface="微软雅黑" pitchFamily="34" charset="-122"/>
              </a:defRPr>
            </a:lvl1pPr>
          </a:lstStyle>
          <a:p>
            <a:r>
              <a:rPr lang="zh-CN" altLang="en-US"/>
              <a:t>单击此处编辑母版副标题样式</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1888"/>
            <a:ext cx="7772400" cy="113506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422525"/>
            <a:ext cx="7772400" cy="1249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279525"/>
            <a:ext cx="4040188"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812925"/>
            <a:ext cx="404018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279525"/>
            <a:ext cx="4041775"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812925"/>
            <a:ext cx="404177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1888"/>
            <a:ext cx="7772400" cy="113506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422525"/>
            <a:ext cx="7772400" cy="1249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7013"/>
            <a:ext cx="3008313" cy="968375"/>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27013"/>
            <a:ext cx="5111750" cy="4878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195388"/>
            <a:ext cx="3008313" cy="3910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307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511175"/>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3575"/>
            <a:ext cx="54864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28625"/>
            <a:ext cx="2057400" cy="46767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428625"/>
            <a:ext cx="6019800" cy="46767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279525"/>
            <a:ext cx="4040188"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812925"/>
            <a:ext cx="404018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279525"/>
            <a:ext cx="4041775"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812925"/>
            <a:ext cx="404177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7013"/>
            <a:ext cx="3008313" cy="968375"/>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27013"/>
            <a:ext cx="5111750" cy="4878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195388"/>
            <a:ext cx="3008313" cy="3910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307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511175"/>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3575"/>
            <a:ext cx="54864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457200" y="428625"/>
            <a:ext cx="8229600" cy="8445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1"/>
          </p:nvPr>
        </p:nvSpPr>
        <p:spPr bwMode="auto">
          <a:xfrm>
            <a:off x="457200" y="1333500"/>
            <a:ext cx="8229600" cy="3771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658"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Calibri" pitchFamily="34" charset="0"/>
          <a:ea typeface="微软雅黑" pitchFamily="34" charset="-122"/>
        </a:defRPr>
      </a:lvl2pPr>
      <a:lvl3pPr algn="l" rtl="0" eaLnBrk="0" fontAlgn="base" hangingPunct="0">
        <a:spcBef>
          <a:spcPct val="0"/>
        </a:spcBef>
        <a:spcAft>
          <a:spcPct val="0"/>
        </a:spcAft>
        <a:defRPr sz="3200">
          <a:solidFill>
            <a:schemeClr val="tx1"/>
          </a:solidFill>
          <a:latin typeface="Calibri" pitchFamily="34" charset="0"/>
          <a:ea typeface="微软雅黑" pitchFamily="34" charset="-122"/>
        </a:defRPr>
      </a:lvl3pPr>
      <a:lvl4pPr algn="l" rtl="0" eaLnBrk="0" fontAlgn="base" hangingPunct="0">
        <a:spcBef>
          <a:spcPct val="0"/>
        </a:spcBef>
        <a:spcAft>
          <a:spcPct val="0"/>
        </a:spcAft>
        <a:defRPr sz="3200">
          <a:solidFill>
            <a:schemeClr val="tx1"/>
          </a:solidFill>
          <a:latin typeface="Calibri" pitchFamily="34" charset="0"/>
          <a:ea typeface="微软雅黑" pitchFamily="34" charset="-122"/>
        </a:defRPr>
      </a:lvl4pPr>
      <a:lvl5pPr algn="l" rtl="0" eaLnBrk="0" fontAlgn="base" hangingPunct="0">
        <a:spcBef>
          <a:spcPct val="0"/>
        </a:spcBef>
        <a:spcAft>
          <a:spcPct val="0"/>
        </a:spcAft>
        <a:defRPr sz="3200">
          <a:solidFill>
            <a:schemeClr val="tx1"/>
          </a:solidFill>
          <a:latin typeface="Calibri" pitchFamily="34" charset="0"/>
          <a:ea typeface="微软雅黑" pitchFamily="34" charset="-122"/>
        </a:defRPr>
      </a:lvl5pPr>
      <a:lvl6pPr marL="457200" algn="l" rtl="0" eaLnBrk="0" fontAlgn="base" hangingPunct="0">
        <a:spcBef>
          <a:spcPct val="0"/>
        </a:spcBef>
        <a:spcAft>
          <a:spcPct val="0"/>
        </a:spcAft>
        <a:defRPr sz="3200">
          <a:solidFill>
            <a:schemeClr val="tx1"/>
          </a:solidFill>
          <a:latin typeface="Calibri" pitchFamily="34" charset="0"/>
          <a:ea typeface="微软雅黑" pitchFamily="34" charset="-122"/>
        </a:defRPr>
      </a:lvl6pPr>
      <a:lvl7pPr marL="914400" algn="l" rtl="0" eaLnBrk="0" fontAlgn="base" hangingPunct="0">
        <a:spcBef>
          <a:spcPct val="0"/>
        </a:spcBef>
        <a:spcAft>
          <a:spcPct val="0"/>
        </a:spcAft>
        <a:defRPr sz="3200">
          <a:solidFill>
            <a:schemeClr val="tx1"/>
          </a:solidFill>
          <a:latin typeface="Calibri" pitchFamily="34" charset="0"/>
          <a:ea typeface="微软雅黑" pitchFamily="34" charset="-122"/>
        </a:defRPr>
      </a:lvl7pPr>
      <a:lvl8pPr marL="1371600" algn="l" rtl="0" eaLnBrk="0" fontAlgn="base" hangingPunct="0">
        <a:spcBef>
          <a:spcPct val="0"/>
        </a:spcBef>
        <a:spcAft>
          <a:spcPct val="0"/>
        </a:spcAft>
        <a:defRPr sz="3200">
          <a:solidFill>
            <a:schemeClr val="tx1"/>
          </a:solidFill>
          <a:latin typeface="Calibri" pitchFamily="34" charset="0"/>
          <a:ea typeface="微软雅黑" pitchFamily="34" charset="-122"/>
        </a:defRPr>
      </a:lvl8pPr>
      <a:lvl9pPr marL="1828800" algn="l" rtl="0" eaLnBrk="0" fontAlgn="base" hangingPunct="0">
        <a:spcBef>
          <a:spcPct val="0"/>
        </a:spcBef>
        <a:spcAft>
          <a:spcPct val="0"/>
        </a:spcAft>
        <a:defRPr sz="3200">
          <a:solidFill>
            <a:schemeClr val="tx1"/>
          </a:solidFill>
          <a:latin typeface="Calibri" pitchFamily="34" charset="0"/>
          <a:ea typeface="微软雅黑" pitchFamily="34" charset="-122"/>
        </a:defRPr>
      </a:lvl9pPr>
    </p:titleStyle>
    <p:bodyStyle>
      <a:lvl1pPr marL="342900" indent="-342900" algn="l" rtl="0" eaLnBrk="0" fontAlgn="base" hangingPunct="0">
        <a:spcBef>
          <a:spcPct val="20000"/>
        </a:spcBef>
        <a:spcAft>
          <a:spcPct val="0"/>
        </a:spcAft>
        <a:buFont typeface="Arial" charset="0"/>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6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标题占位符 1"/>
          <p:cNvSpPr>
            <a:spLocks noGrp="1" noChangeArrowheads="1"/>
          </p:cNvSpPr>
          <p:nvPr>
            <p:ph type="title"/>
          </p:nvPr>
        </p:nvSpPr>
        <p:spPr bwMode="auto">
          <a:xfrm>
            <a:off x="457200" y="428625"/>
            <a:ext cx="8229600" cy="8445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5" name="文本占位符 2"/>
          <p:cNvSpPr>
            <a:spLocks noGrp="1" noChangeArrowheads="1"/>
          </p:cNvSpPr>
          <p:nvPr>
            <p:ph type="body" idx="1"/>
          </p:nvPr>
        </p:nvSpPr>
        <p:spPr bwMode="auto">
          <a:xfrm>
            <a:off x="457200" y="1333500"/>
            <a:ext cx="8229600" cy="3771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660"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Calibri" pitchFamily="34" charset="0"/>
          <a:ea typeface="微软雅黑" pitchFamily="34" charset="-122"/>
        </a:defRPr>
      </a:lvl2pPr>
      <a:lvl3pPr algn="l" rtl="0" eaLnBrk="0" fontAlgn="base" hangingPunct="0">
        <a:spcBef>
          <a:spcPct val="0"/>
        </a:spcBef>
        <a:spcAft>
          <a:spcPct val="0"/>
        </a:spcAft>
        <a:defRPr sz="3200">
          <a:solidFill>
            <a:schemeClr val="tx1"/>
          </a:solidFill>
          <a:latin typeface="Calibri" pitchFamily="34" charset="0"/>
          <a:ea typeface="微软雅黑" pitchFamily="34" charset="-122"/>
        </a:defRPr>
      </a:lvl3pPr>
      <a:lvl4pPr algn="l" rtl="0" eaLnBrk="0" fontAlgn="base" hangingPunct="0">
        <a:spcBef>
          <a:spcPct val="0"/>
        </a:spcBef>
        <a:spcAft>
          <a:spcPct val="0"/>
        </a:spcAft>
        <a:defRPr sz="3200">
          <a:solidFill>
            <a:schemeClr val="tx1"/>
          </a:solidFill>
          <a:latin typeface="Calibri" pitchFamily="34" charset="0"/>
          <a:ea typeface="微软雅黑" pitchFamily="34" charset="-122"/>
        </a:defRPr>
      </a:lvl4pPr>
      <a:lvl5pPr algn="l" rtl="0" eaLnBrk="0" fontAlgn="base" hangingPunct="0">
        <a:spcBef>
          <a:spcPct val="0"/>
        </a:spcBef>
        <a:spcAft>
          <a:spcPct val="0"/>
        </a:spcAft>
        <a:defRPr sz="3200">
          <a:solidFill>
            <a:schemeClr val="tx1"/>
          </a:solidFill>
          <a:latin typeface="Calibri" pitchFamily="34" charset="0"/>
          <a:ea typeface="微软雅黑" pitchFamily="34" charset="-122"/>
        </a:defRPr>
      </a:lvl5pPr>
      <a:lvl6pPr marL="457200" algn="l" rtl="0" eaLnBrk="0" fontAlgn="base" hangingPunct="0">
        <a:spcBef>
          <a:spcPct val="0"/>
        </a:spcBef>
        <a:spcAft>
          <a:spcPct val="0"/>
        </a:spcAft>
        <a:defRPr sz="3200">
          <a:solidFill>
            <a:schemeClr val="tx1"/>
          </a:solidFill>
          <a:latin typeface="Calibri" pitchFamily="34" charset="0"/>
          <a:ea typeface="微软雅黑" pitchFamily="34" charset="-122"/>
        </a:defRPr>
      </a:lvl6pPr>
      <a:lvl7pPr marL="914400" algn="l" rtl="0" eaLnBrk="0" fontAlgn="base" hangingPunct="0">
        <a:spcBef>
          <a:spcPct val="0"/>
        </a:spcBef>
        <a:spcAft>
          <a:spcPct val="0"/>
        </a:spcAft>
        <a:defRPr sz="3200">
          <a:solidFill>
            <a:schemeClr val="tx1"/>
          </a:solidFill>
          <a:latin typeface="Calibri" pitchFamily="34" charset="0"/>
          <a:ea typeface="微软雅黑" pitchFamily="34" charset="-122"/>
        </a:defRPr>
      </a:lvl7pPr>
      <a:lvl8pPr marL="1371600" algn="l" rtl="0" eaLnBrk="0" fontAlgn="base" hangingPunct="0">
        <a:spcBef>
          <a:spcPct val="0"/>
        </a:spcBef>
        <a:spcAft>
          <a:spcPct val="0"/>
        </a:spcAft>
        <a:defRPr sz="3200">
          <a:solidFill>
            <a:schemeClr val="tx1"/>
          </a:solidFill>
          <a:latin typeface="Calibri" pitchFamily="34" charset="0"/>
          <a:ea typeface="微软雅黑" pitchFamily="34" charset="-122"/>
        </a:defRPr>
      </a:lvl8pPr>
      <a:lvl9pPr marL="1828800" algn="l" rtl="0" eaLnBrk="0" fontAlgn="base" hangingPunct="0">
        <a:spcBef>
          <a:spcPct val="0"/>
        </a:spcBef>
        <a:spcAft>
          <a:spcPct val="0"/>
        </a:spcAft>
        <a:defRPr sz="3200">
          <a:solidFill>
            <a:schemeClr val="tx1"/>
          </a:solidFill>
          <a:latin typeface="Calibri" pitchFamily="34" charset="0"/>
          <a:ea typeface="微软雅黑" pitchFamily="34" charset="-122"/>
        </a:defRPr>
      </a:lvl9pPr>
    </p:titleStyle>
    <p:bodyStyle>
      <a:lvl1pPr marL="342900" indent="-342900" algn="l" rtl="0" eaLnBrk="0" fontAlgn="base" hangingPunct="0">
        <a:spcBef>
          <a:spcPct val="20000"/>
        </a:spcBef>
        <a:spcAft>
          <a:spcPct val="0"/>
        </a:spcAft>
        <a:buFont typeface="Arial" charset="0"/>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6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标题占位符 1"/>
          <p:cNvSpPr>
            <a:spLocks noGrp="1" noChangeArrowheads="1"/>
          </p:cNvSpPr>
          <p:nvPr>
            <p:ph type="title"/>
          </p:nvPr>
        </p:nvSpPr>
        <p:spPr bwMode="auto">
          <a:xfrm>
            <a:off x="457200" y="428625"/>
            <a:ext cx="8229600" cy="8445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文本占位符 2"/>
          <p:cNvSpPr>
            <a:spLocks noGrp="1" noChangeArrowheads="1"/>
          </p:cNvSpPr>
          <p:nvPr>
            <p:ph type="body" idx="1"/>
          </p:nvPr>
        </p:nvSpPr>
        <p:spPr bwMode="auto">
          <a:xfrm>
            <a:off x="457200" y="1333500"/>
            <a:ext cx="8229600" cy="3771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66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Calibri" pitchFamily="34" charset="0"/>
          <a:ea typeface="微软雅黑" pitchFamily="34" charset="-122"/>
        </a:defRPr>
      </a:lvl2pPr>
      <a:lvl3pPr algn="l" rtl="0" eaLnBrk="0" fontAlgn="base" hangingPunct="0">
        <a:spcBef>
          <a:spcPct val="0"/>
        </a:spcBef>
        <a:spcAft>
          <a:spcPct val="0"/>
        </a:spcAft>
        <a:defRPr sz="3200">
          <a:solidFill>
            <a:schemeClr val="tx1"/>
          </a:solidFill>
          <a:latin typeface="Calibri" pitchFamily="34" charset="0"/>
          <a:ea typeface="微软雅黑" pitchFamily="34" charset="-122"/>
        </a:defRPr>
      </a:lvl3pPr>
      <a:lvl4pPr algn="l" rtl="0" eaLnBrk="0" fontAlgn="base" hangingPunct="0">
        <a:spcBef>
          <a:spcPct val="0"/>
        </a:spcBef>
        <a:spcAft>
          <a:spcPct val="0"/>
        </a:spcAft>
        <a:defRPr sz="3200">
          <a:solidFill>
            <a:schemeClr val="tx1"/>
          </a:solidFill>
          <a:latin typeface="Calibri" pitchFamily="34" charset="0"/>
          <a:ea typeface="微软雅黑" pitchFamily="34" charset="-122"/>
        </a:defRPr>
      </a:lvl4pPr>
      <a:lvl5pPr algn="l" rtl="0" eaLnBrk="0" fontAlgn="base" hangingPunct="0">
        <a:spcBef>
          <a:spcPct val="0"/>
        </a:spcBef>
        <a:spcAft>
          <a:spcPct val="0"/>
        </a:spcAft>
        <a:defRPr sz="3200">
          <a:solidFill>
            <a:schemeClr val="tx1"/>
          </a:solidFill>
          <a:latin typeface="Calibri" pitchFamily="34" charset="0"/>
          <a:ea typeface="微软雅黑" pitchFamily="34" charset="-122"/>
        </a:defRPr>
      </a:lvl5pPr>
      <a:lvl6pPr marL="457200" algn="l" rtl="0" eaLnBrk="0" fontAlgn="base" hangingPunct="0">
        <a:spcBef>
          <a:spcPct val="0"/>
        </a:spcBef>
        <a:spcAft>
          <a:spcPct val="0"/>
        </a:spcAft>
        <a:defRPr sz="3200">
          <a:solidFill>
            <a:schemeClr val="tx1"/>
          </a:solidFill>
          <a:latin typeface="Calibri" pitchFamily="34" charset="0"/>
          <a:ea typeface="微软雅黑" pitchFamily="34" charset="-122"/>
        </a:defRPr>
      </a:lvl6pPr>
      <a:lvl7pPr marL="914400" algn="l" rtl="0" eaLnBrk="0" fontAlgn="base" hangingPunct="0">
        <a:spcBef>
          <a:spcPct val="0"/>
        </a:spcBef>
        <a:spcAft>
          <a:spcPct val="0"/>
        </a:spcAft>
        <a:defRPr sz="3200">
          <a:solidFill>
            <a:schemeClr val="tx1"/>
          </a:solidFill>
          <a:latin typeface="Calibri" pitchFamily="34" charset="0"/>
          <a:ea typeface="微软雅黑" pitchFamily="34" charset="-122"/>
        </a:defRPr>
      </a:lvl7pPr>
      <a:lvl8pPr marL="1371600" algn="l" rtl="0" eaLnBrk="0" fontAlgn="base" hangingPunct="0">
        <a:spcBef>
          <a:spcPct val="0"/>
        </a:spcBef>
        <a:spcAft>
          <a:spcPct val="0"/>
        </a:spcAft>
        <a:defRPr sz="3200">
          <a:solidFill>
            <a:schemeClr val="tx1"/>
          </a:solidFill>
          <a:latin typeface="Calibri" pitchFamily="34" charset="0"/>
          <a:ea typeface="微软雅黑" pitchFamily="34" charset="-122"/>
        </a:defRPr>
      </a:lvl8pPr>
      <a:lvl9pPr marL="1828800" algn="l" rtl="0" eaLnBrk="0" fontAlgn="base" hangingPunct="0">
        <a:spcBef>
          <a:spcPct val="0"/>
        </a:spcBef>
        <a:spcAft>
          <a:spcPct val="0"/>
        </a:spcAft>
        <a:defRPr sz="3200">
          <a:solidFill>
            <a:schemeClr val="tx1"/>
          </a:solidFill>
          <a:latin typeface="Calibri" pitchFamily="34" charset="0"/>
          <a:ea typeface="微软雅黑" pitchFamily="34" charset="-122"/>
        </a:defRPr>
      </a:lvl9pPr>
    </p:titleStyle>
    <p:bodyStyle>
      <a:lvl1pPr marL="342900" indent="-342900" algn="l" rtl="0" eaLnBrk="0" fontAlgn="base" hangingPunct="0">
        <a:spcBef>
          <a:spcPct val="20000"/>
        </a:spcBef>
        <a:spcAft>
          <a:spcPct val="0"/>
        </a:spcAft>
        <a:buFont typeface="Arial" charset="0"/>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6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755650" y="1346200"/>
            <a:ext cx="7772400" cy="1727200"/>
          </a:xfrm>
        </p:spPr>
        <p:txBody>
          <a:bodyPr/>
          <a:lstStyle/>
          <a:p>
            <a:r>
              <a:rPr lang="zh-CN" altLang="en-US"/>
              <a:t>运用劳动法律法规规范企业用人制度</a:t>
            </a:r>
          </a:p>
        </p:txBody>
      </p:sp>
      <p:sp>
        <p:nvSpPr>
          <p:cNvPr id="8195" name="Rectangle 3"/>
          <p:cNvSpPr>
            <a:spLocks noGrp="1" noChangeArrowheads="1"/>
          </p:cNvSpPr>
          <p:nvPr>
            <p:ph type="subTitle" idx="1"/>
          </p:nvPr>
        </p:nvSpPr>
        <p:spPr>
          <a:xfrm>
            <a:off x="1371600" y="3381375"/>
            <a:ext cx="6400800" cy="1204913"/>
          </a:xfrm>
        </p:spPr>
        <p:txBody>
          <a:bodyPr/>
          <a:lstStyle/>
          <a:p>
            <a:r>
              <a:rPr lang="zh-CN" altLang="en-US" sz="2400"/>
              <a:t>执业律师：穆清</a:t>
            </a:r>
          </a:p>
          <a:p>
            <a:r>
              <a:rPr lang="zh-CN" altLang="en-US" sz="2400"/>
              <a:t>电话：13088804481</a:t>
            </a:r>
          </a:p>
          <a:p>
            <a:r>
              <a:rPr lang="zh-CN" altLang="en-US" sz="2400"/>
              <a:t>QQ:2501220213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zh-CN" altLang="en-US"/>
              <a:t>不得扣押劳动者证件</a:t>
            </a:r>
          </a:p>
        </p:txBody>
      </p:sp>
      <p:sp>
        <p:nvSpPr>
          <p:cNvPr id="17411" name="Rectangle 3"/>
          <p:cNvSpPr>
            <a:spLocks noGrp="1" noChangeArrowheads="1"/>
          </p:cNvSpPr>
          <p:nvPr>
            <p:ph type="body" idx="1"/>
          </p:nvPr>
        </p:nvSpPr>
        <p:spPr/>
        <p:txBody>
          <a:bodyPr/>
          <a:lstStyle/>
          <a:p>
            <a:r>
              <a:rPr lang="zh-CN" altLang="en-US"/>
              <a:t>用人单位招用劳动者，不得扣押劳动者的</a:t>
            </a:r>
            <a:r>
              <a:rPr lang="zh-CN" altLang="en-US">
                <a:solidFill>
                  <a:schemeClr val="tx2"/>
                </a:solidFill>
              </a:rPr>
              <a:t>居民身份证</a:t>
            </a:r>
            <a:r>
              <a:rPr lang="zh-CN" altLang="en-US"/>
              <a:t>和其他证件，不得要求劳动者提供担保或者以其他名义向劳动者收取财物。 </a:t>
            </a:r>
          </a:p>
          <a:p>
            <a:r>
              <a:rPr lang="zh-CN" altLang="en-US"/>
              <a:t>思考：用人单位对劳动者的职业（执业）资格证书可否扣押？</a:t>
            </a:r>
          </a:p>
          <a:p>
            <a:r>
              <a:rPr lang="zh-CN" altLang="en-US"/>
              <a:t>思考：用人单位对支付培训费考试费的，劳动者考试合格的职业（执业）资格证书可否扣押？</a:t>
            </a:r>
          </a:p>
          <a:p>
            <a:r>
              <a:rPr lang="zh-CN" altLang="en-US"/>
              <a:t>思考：特殊岗位必须持有的证件可否由用人单位扣押？</a:t>
            </a:r>
          </a:p>
          <a:p>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zh-CN" altLang="en-US"/>
              <a:t>招用员工的问题</a:t>
            </a:r>
          </a:p>
        </p:txBody>
      </p:sp>
      <p:sp>
        <p:nvSpPr>
          <p:cNvPr id="18435" name="Rectangle 3"/>
          <p:cNvSpPr>
            <a:spLocks noGrp="1" noChangeArrowheads="1"/>
          </p:cNvSpPr>
          <p:nvPr>
            <p:ph type="body" idx="1"/>
          </p:nvPr>
        </p:nvSpPr>
        <p:spPr/>
        <p:txBody>
          <a:bodyPr/>
          <a:lstStyle/>
          <a:p>
            <a:pPr>
              <a:lnSpc>
                <a:spcPct val="90000"/>
              </a:lnSpc>
            </a:pPr>
            <a:r>
              <a:rPr lang="zh-CN" altLang="en-US" sz="2000">
                <a:latin typeface="宋体" pitchFamily="2" charset="-122"/>
              </a:rPr>
              <a:t>用人单位招用人员，除国家规定的不适合妇女的工种或者岗位外，不得以性别为由拒绝录用妇女或者提高对妇女的录用标准。</a:t>
            </a:r>
          </a:p>
          <a:p>
            <a:pPr>
              <a:lnSpc>
                <a:spcPct val="90000"/>
              </a:lnSpc>
            </a:pPr>
            <a:r>
              <a:rPr lang="zh-CN" altLang="en-US" sz="2000">
                <a:latin typeface="宋体" pitchFamily="2" charset="-122"/>
              </a:rPr>
              <a:t>用人单位录用女职工，不得在劳动合同中规定</a:t>
            </a:r>
            <a:r>
              <a:rPr lang="zh-CN" altLang="en-US" sz="2000">
                <a:solidFill>
                  <a:schemeClr val="tx2"/>
                </a:solidFill>
                <a:latin typeface="宋体" pitchFamily="2" charset="-122"/>
              </a:rPr>
              <a:t>限制女职工结婚、生育</a:t>
            </a:r>
            <a:r>
              <a:rPr lang="zh-CN" altLang="en-US" sz="2000">
                <a:latin typeface="宋体" pitchFamily="2" charset="-122"/>
              </a:rPr>
              <a:t>的内容。</a:t>
            </a:r>
          </a:p>
          <a:p>
            <a:pPr>
              <a:lnSpc>
                <a:spcPct val="90000"/>
              </a:lnSpc>
            </a:pPr>
            <a:r>
              <a:rPr lang="zh-CN" altLang="en-US" sz="2000">
                <a:latin typeface="宋体" pitchFamily="2" charset="-122"/>
              </a:rPr>
              <a:t>用人单位招用人员，不得歧视残疾人。</a:t>
            </a:r>
          </a:p>
          <a:p>
            <a:pPr>
              <a:lnSpc>
                <a:spcPct val="90000"/>
              </a:lnSpc>
            </a:pPr>
            <a:r>
              <a:rPr lang="zh-CN" altLang="en-US" sz="2000">
                <a:latin typeface="宋体" pitchFamily="2" charset="-122"/>
              </a:rPr>
              <a:t>用人单位招用人员，不得以是传染病病原携带者为由拒绝录用。但是，经医学鉴定传染病病原携带者在治愈前或者排除传染嫌疑前，不得从事法律、行政法规和国务院卫生行政部门规定禁止从事的易使传染病扩散的工作。</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zh-CN" altLang="en-US"/>
              <a:t>招用员工的问题</a:t>
            </a:r>
          </a:p>
        </p:txBody>
      </p:sp>
      <p:sp>
        <p:nvSpPr>
          <p:cNvPr id="19459" name="Rectangle 3"/>
          <p:cNvSpPr>
            <a:spLocks noGrp="1" noChangeArrowheads="1"/>
          </p:cNvSpPr>
          <p:nvPr>
            <p:ph type="body" idx="1"/>
          </p:nvPr>
        </p:nvSpPr>
        <p:spPr/>
        <p:txBody>
          <a:bodyPr/>
          <a:lstStyle/>
          <a:p>
            <a:r>
              <a:rPr lang="zh-CN" altLang="en-US" sz="2000"/>
              <a:t>违反本法规定，实施就业歧视的，劳动者可以向人民法院提起诉讼。</a:t>
            </a:r>
          </a:p>
          <a:p>
            <a:r>
              <a:rPr lang="zh-CN" altLang="en-US" sz="2000"/>
              <a:t>违反本法规定，侵害劳动者合法权益，造成财产损失或者其他损害的，依法承担民事责任；构成犯罪的，依法追究刑事责任。</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zh-CN" altLang="en-US"/>
          </a:p>
        </p:txBody>
      </p:sp>
      <p:sp>
        <p:nvSpPr>
          <p:cNvPr id="20483" name="Rectangle 3"/>
          <p:cNvSpPr>
            <a:spLocks noGrp="1" noChangeArrowheads="1"/>
          </p:cNvSpPr>
          <p:nvPr>
            <p:ph type="body" idx="1"/>
          </p:nvPr>
        </p:nvSpPr>
        <p:spPr/>
        <p:txBody>
          <a:bodyPr/>
          <a:lstStyle/>
          <a:p>
            <a:pPr>
              <a:buFont typeface="Arial" charset="0"/>
              <a:buNone/>
            </a:pPr>
            <a:r>
              <a:rPr lang="zh-CN" altLang="en-US" sz="3600" b="1"/>
              <a:t>劳动合同及案例分析</a:t>
            </a:r>
          </a:p>
          <a:p>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zh-CN" altLang="en-US"/>
              <a:t>劳动合同的分类</a:t>
            </a:r>
          </a:p>
        </p:txBody>
      </p:sp>
      <p:sp>
        <p:nvSpPr>
          <p:cNvPr id="21507" name="Rectangle 3"/>
          <p:cNvSpPr>
            <a:spLocks noGrp="1" noChangeArrowheads="1"/>
          </p:cNvSpPr>
          <p:nvPr>
            <p:ph type="body" idx="1"/>
          </p:nvPr>
        </p:nvSpPr>
        <p:spPr/>
        <p:txBody>
          <a:bodyPr/>
          <a:lstStyle/>
          <a:p>
            <a:r>
              <a:rPr lang="zh-CN" altLang="en-US" b="1"/>
              <a:t>（１）按照劳动合同期限的长短，</a:t>
            </a:r>
          </a:p>
          <a:p>
            <a:r>
              <a:rPr lang="zh-CN" altLang="en-US" b="1"/>
              <a:t>劳动合同可分为三种：</a:t>
            </a:r>
          </a:p>
          <a:p>
            <a:r>
              <a:rPr lang="zh-CN" altLang="en-US" b="1"/>
              <a:t>有固定期限的劳动合同</a:t>
            </a:r>
          </a:p>
          <a:p>
            <a:r>
              <a:rPr lang="zh-CN" altLang="en-US" b="1">
                <a:latin typeface="宋体" pitchFamily="2" charset="-122"/>
              </a:rPr>
              <a:t>无固定期限的劳动合同</a:t>
            </a:r>
          </a:p>
          <a:p>
            <a:r>
              <a:rPr lang="zh-CN" altLang="en-US" b="1">
                <a:latin typeface="宋体" pitchFamily="2" charset="-122"/>
              </a:rPr>
              <a:t>以完成一定工作为期限的劳动合同</a:t>
            </a:r>
          </a:p>
          <a:p>
            <a:endParaRPr lang="zh-CN" altLang="en-US" b="1">
              <a:latin typeface="宋体"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zh-CN" altLang="en-US"/>
          </a:p>
        </p:txBody>
      </p:sp>
      <p:sp>
        <p:nvSpPr>
          <p:cNvPr id="22531" name="Rectangle 3"/>
          <p:cNvSpPr>
            <a:spLocks noGrp="1" noChangeArrowheads="1"/>
          </p:cNvSpPr>
          <p:nvPr>
            <p:ph type="body" idx="1"/>
          </p:nvPr>
        </p:nvSpPr>
        <p:spPr/>
        <p:txBody>
          <a:bodyPr/>
          <a:lstStyle/>
          <a:p>
            <a:r>
              <a:rPr lang="zh-CN" altLang="en-US" b="1"/>
              <a:t>我国</a:t>
            </a:r>
            <a:r>
              <a:rPr lang="en-US" b="1"/>
              <a:t>《</a:t>
            </a:r>
            <a:r>
              <a:rPr lang="zh-CN" altLang="en-US" b="1"/>
              <a:t>劳动合同法</a:t>
            </a:r>
            <a:r>
              <a:rPr lang="en-US" b="1"/>
              <a:t>》</a:t>
            </a:r>
            <a:r>
              <a:rPr lang="zh-CN" altLang="en-US" b="1"/>
              <a:t>就是按照劳动合同的这一分类标准，将劳动合同的期限分为有固定期限、无固定期限和以完成一定的工作为期限。</a:t>
            </a:r>
          </a:p>
          <a:p>
            <a:r>
              <a:rPr lang="zh-CN" altLang="en-US" b="1"/>
              <a:t>为了充分保护劳动者的合法权益，</a:t>
            </a:r>
            <a:r>
              <a:rPr lang="en-US" b="1"/>
              <a:t>《</a:t>
            </a:r>
            <a:r>
              <a:rPr lang="zh-CN" altLang="en-US" b="1"/>
              <a:t>劳动合同法</a:t>
            </a:r>
            <a:r>
              <a:rPr lang="en-US" b="1"/>
              <a:t>》</a:t>
            </a:r>
            <a:r>
              <a:rPr lang="zh-CN" altLang="en-US" b="1"/>
              <a:t>还规定了应当订立无固定期限的劳动合同的情形，避免用人单位只使用劳动者的</a:t>
            </a:r>
            <a:r>
              <a:rPr lang="zh-CN" altLang="en-US" b="1">
                <a:latin typeface="宋体" pitchFamily="2" charset="-122"/>
              </a:rPr>
              <a:t>“</a:t>
            </a:r>
            <a:r>
              <a:rPr lang="zh-CN" altLang="en-US" b="1"/>
              <a:t>黄金年龄</a:t>
            </a:r>
            <a:r>
              <a:rPr lang="zh-CN" altLang="en-US" b="1">
                <a:latin typeface="宋体" pitchFamily="2" charset="-122"/>
              </a:rPr>
              <a:t>”</a:t>
            </a:r>
            <a:r>
              <a:rPr lang="zh-CN" altLang="en-US" b="1"/>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zh-CN" altLang="en-US" b="1">
                <a:ea typeface="宋体" pitchFamily="2" charset="-122"/>
              </a:rPr>
              <a:t>按照劳动合同产生的方式来划分</a:t>
            </a:r>
          </a:p>
        </p:txBody>
      </p:sp>
      <p:sp>
        <p:nvSpPr>
          <p:cNvPr id="23555" name="Rectangle 3"/>
          <p:cNvSpPr>
            <a:spLocks noGrp="1" noChangeArrowheads="1"/>
          </p:cNvSpPr>
          <p:nvPr>
            <p:ph type="body" idx="1"/>
          </p:nvPr>
        </p:nvSpPr>
        <p:spPr/>
        <p:txBody>
          <a:bodyPr/>
          <a:lstStyle/>
          <a:p>
            <a:pPr>
              <a:lnSpc>
                <a:spcPct val="80000"/>
              </a:lnSpc>
            </a:pPr>
            <a:r>
              <a:rPr lang="zh-CN" altLang="en-US">
                <a:latin typeface="宋体" pitchFamily="2" charset="-122"/>
              </a:rPr>
              <a:t> </a:t>
            </a:r>
            <a:r>
              <a:rPr lang="zh-CN" altLang="en-US" b="1">
                <a:latin typeface="宋体" pitchFamily="2" charset="-122"/>
              </a:rPr>
              <a:t>1 录用合同，它是指用人单位在国家劳动部门下达的劳动指标内，通过公开招收、择优录用的方式订立的劳动合同。录用合同一般适用于招收普通劳动者。</a:t>
            </a:r>
          </a:p>
          <a:p>
            <a:pPr>
              <a:lnSpc>
                <a:spcPct val="80000"/>
              </a:lnSpc>
            </a:pPr>
            <a:r>
              <a:rPr lang="zh-CN" altLang="en-US" b="1">
                <a:latin typeface="宋体" pitchFamily="2" charset="-122"/>
              </a:rPr>
              <a:t>２ 聘用合同，也叫聘任合同，它是指用人单位通过向特定的劳动者发聘书的方式，直接建立劳动关系的合同。这种合同一般适用于招聘有技术业务专长的特定劳动者。如企业聘请技术顾问、法律顾问等。</a:t>
            </a:r>
          </a:p>
          <a:p>
            <a:pPr>
              <a:lnSpc>
                <a:spcPct val="80000"/>
              </a:lnSpc>
            </a:pPr>
            <a:r>
              <a:rPr lang="zh-CN" altLang="en-US" b="1">
                <a:latin typeface="宋体" pitchFamily="2" charset="-122"/>
              </a:rPr>
              <a:t>３ 借调合同，也叫借用合同，它是借调单位、被借调单位与借调职工个人之间，为借调职工从事某种工作，明确相互责任、权利和义务的协议。借调合同一般适用于借调单位急需作用的工人或职工。当借调合同终止时，借调职工仍然回原单位工作。</a:t>
            </a:r>
            <a:r>
              <a:rPr lang="zh-CN" altLang="en-US" sz="2000">
                <a:latin typeface="宋体" pitchFamily="2" charset="-122"/>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zh-CN" altLang="en-US" b="1">
                <a:ea typeface="宋体" pitchFamily="2" charset="-122"/>
              </a:rPr>
              <a:t>按照劳动者一方人数的不同来划分</a:t>
            </a:r>
          </a:p>
        </p:txBody>
      </p:sp>
      <p:sp>
        <p:nvSpPr>
          <p:cNvPr id="24579" name="Rectangle 3"/>
          <p:cNvSpPr>
            <a:spLocks noGrp="1" noChangeArrowheads="1"/>
          </p:cNvSpPr>
          <p:nvPr>
            <p:ph type="body" idx="1"/>
          </p:nvPr>
        </p:nvSpPr>
        <p:spPr/>
        <p:txBody>
          <a:bodyPr/>
          <a:lstStyle/>
          <a:p>
            <a:r>
              <a:rPr lang="zh-CN" altLang="en-US" b="1"/>
              <a:t>个人劳动合同，一般是由劳动者个人同用人单位签订；</a:t>
            </a:r>
          </a:p>
          <a:p>
            <a:r>
              <a:rPr lang="zh-CN" altLang="en-US" b="1"/>
              <a:t>集体合同，一般是指在中外合资企业中，由工会代表劳动者集体同企业签订的合同。</a:t>
            </a:r>
            <a:r>
              <a:rPr lang="zh-CN" altLang="en-US"/>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zh-CN" altLang="en-US"/>
              <a:t>　劳动合同应当具备以下条款</a:t>
            </a:r>
          </a:p>
        </p:txBody>
      </p:sp>
      <p:sp>
        <p:nvSpPr>
          <p:cNvPr id="25603" name="Rectangle 3"/>
          <p:cNvSpPr>
            <a:spLocks noGrp="1" noChangeArrowheads="1"/>
          </p:cNvSpPr>
          <p:nvPr>
            <p:ph type="body" idx="1"/>
          </p:nvPr>
        </p:nvSpPr>
        <p:spPr/>
        <p:txBody>
          <a:bodyPr/>
          <a:lstStyle/>
          <a:p>
            <a:pPr>
              <a:lnSpc>
                <a:spcPct val="80000"/>
              </a:lnSpc>
              <a:buFont typeface="Arial" charset="0"/>
              <a:buNone/>
            </a:pPr>
            <a:r>
              <a:rPr lang="zh-CN" altLang="en-US" sz="2000"/>
              <a:t>（一）用人单位的名称、住所和法定代表人或者主要负责人； </a:t>
            </a:r>
          </a:p>
          <a:p>
            <a:pPr>
              <a:lnSpc>
                <a:spcPct val="80000"/>
              </a:lnSpc>
              <a:buFont typeface="Arial" charset="0"/>
              <a:buNone/>
            </a:pPr>
            <a:r>
              <a:rPr lang="zh-CN" altLang="en-US" sz="2000"/>
              <a:t>（二）劳动者的姓名、住址和居民身份证或者其他有效身份证件号码； </a:t>
            </a:r>
          </a:p>
          <a:p>
            <a:pPr>
              <a:lnSpc>
                <a:spcPct val="80000"/>
              </a:lnSpc>
              <a:buFont typeface="Arial" charset="0"/>
              <a:buNone/>
            </a:pPr>
            <a:r>
              <a:rPr lang="zh-CN" altLang="en-US" sz="2000"/>
              <a:t>（三）劳动合同期限； </a:t>
            </a:r>
          </a:p>
          <a:p>
            <a:pPr>
              <a:lnSpc>
                <a:spcPct val="80000"/>
              </a:lnSpc>
              <a:buFont typeface="Arial" charset="0"/>
              <a:buNone/>
            </a:pPr>
            <a:r>
              <a:rPr lang="zh-CN" altLang="en-US" sz="2000"/>
              <a:t>（四）工作内容和工作地点； </a:t>
            </a:r>
          </a:p>
          <a:p>
            <a:pPr>
              <a:lnSpc>
                <a:spcPct val="80000"/>
              </a:lnSpc>
              <a:buFont typeface="Arial" charset="0"/>
              <a:buNone/>
            </a:pPr>
            <a:r>
              <a:rPr lang="zh-CN" altLang="en-US" sz="2000"/>
              <a:t>（五）工作时间和休息休假； </a:t>
            </a:r>
          </a:p>
          <a:p>
            <a:pPr>
              <a:lnSpc>
                <a:spcPct val="80000"/>
              </a:lnSpc>
              <a:buFont typeface="Arial" charset="0"/>
              <a:buNone/>
            </a:pPr>
            <a:r>
              <a:rPr lang="zh-CN" altLang="en-US" sz="2000"/>
              <a:t>（六）劳动报酬； </a:t>
            </a:r>
          </a:p>
          <a:p>
            <a:pPr>
              <a:lnSpc>
                <a:spcPct val="80000"/>
              </a:lnSpc>
              <a:buFont typeface="Arial" charset="0"/>
              <a:buNone/>
            </a:pPr>
            <a:r>
              <a:rPr lang="zh-CN" altLang="en-US" sz="2000"/>
              <a:t>（七）社会保险； </a:t>
            </a:r>
          </a:p>
          <a:p>
            <a:pPr>
              <a:lnSpc>
                <a:spcPct val="80000"/>
              </a:lnSpc>
              <a:buFont typeface="Arial" charset="0"/>
              <a:buNone/>
            </a:pPr>
            <a:r>
              <a:rPr lang="zh-CN" altLang="en-US" sz="2000"/>
              <a:t>（八）劳动保护、劳动条件和职业危害防护； </a:t>
            </a:r>
          </a:p>
          <a:p>
            <a:pPr>
              <a:lnSpc>
                <a:spcPct val="80000"/>
              </a:lnSpc>
              <a:buFont typeface="Arial" charset="0"/>
              <a:buNone/>
            </a:pPr>
            <a:r>
              <a:rPr lang="zh-CN" altLang="en-US" sz="2000"/>
              <a:t>（九）法律、法规规定应当纳入劳动合同的其他事项。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zh-CN" altLang="en-US" b="1">
                <a:latin typeface="宋体" pitchFamily="2" charset="-122"/>
                <a:ea typeface="宋体" pitchFamily="2" charset="-122"/>
              </a:rPr>
              <a:t>劳动合同的任意条款</a:t>
            </a:r>
          </a:p>
        </p:txBody>
      </p:sp>
      <p:sp>
        <p:nvSpPr>
          <p:cNvPr id="26627" name="Rectangle 3"/>
          <p:cNvSpPr>
            <a:spLocks noGrp="1" noChangeArrowheads="1"/>
          </p:cNvSpPr>
          <p:nvPr>
            <p:ph type="body" idx="1"/>
          </p:nvPr>
        </p:nvSpPr>
        <p:spPr/>
        <p:txBody>
          <a:bodyPr/>
          <a:lstStyle/>
          <a:p>
            <a:r>
              <a:rPr lang="zh-CN" altLang="en-US">
                <a:latin typeface="宋体" pitchFamily="2" charset="-122"/>
              </a:rPr>
              <a:t>劳动合同除前款规定的必备条款外，用人单位与劳动者可以约定试用期、培训、保守秘密、补充保险和福利待遇等其他事项。</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zh-CN" altLang="en-US"/>
              <a:t>目录</a:t>
            </a:r>
          </a:p>
        </p:txBody>
      </p:sp>
      <p:sp>
        <p:nvSpPr>
          <p:cNvPr id="9219" name="Rectangle 3"/>
          <p:cNvSpPr>
            <a:spLocks noGrp="1" noChangeArrowheads="1"/>
          </p:cNvSpPr>
          <p:nvPr>
            <p:ph type="body" idx="1"/>
          </p:nvPr>
        </p:nvSpPr>
        <p:spPr/>
        <p:txBody>
          <a:bodyPr/>
          <a:lstStyle/>
          <a:p>
            <a:pPr>
              <a:buFont typeface="Arial" charset="0"/>
              <a:buNone/>
            </a:pPr>
            <a:r>
              <a:rPr lang="zh-CN" altLang="en-US"/>
              <a:t>1、人员招聘及案例分析</a:t>
            </a:r>
          </a:p>
          <a:p>
            <a:pPr>
              <a:buFont typeface="Arial" charset="0"/>
              <a:buNone/>
            </a:pPr>
            <a:r>
              <a:rPr lang="zh-CN" altLang="en-US"/>
              <a:t>2、劳动合同及案例分析</a:t>
            </a:r>
          </a:p>
          <a:p>
            <a:pPr>
              <a:buFont typeface="Arial" charset="0"/>
              <a:buNone/>
            </a:pPr>
            <a:r>
              <a:rPr lang="zh-CN" altLang="en-US"/>
              <a:t>3、试用期及案例分析</a:t>
            </a:r>
          </a:p>
          <a:p>
            <a:pPr>
              <a:buFont typeface="Arial" charset="0"/>
              <a:buNone/>
            </a:pPr>
            <a:r>
              <a:rPr lang="zh-CN" altLang="en-US"/>
              <a:t>4、劳动合同履行中的问题分析</a:t>
            </a:r>
          </a:p>
          <a:p>
            <a:pPr>
              <a:buFont typeface="Arial" charset="0"/>
              <a:buNone/>
            </a:pPr>
            <a:r>
              <a:rPr lang="zh-CN" altLang="en-US"/>
              <a:t>5、企业规章制度</a:t>
            </a:r>
          </a:p>
          <a:p>
            <a:pPr>
              <a:buFont typeface="Arial" charset="0"/>
              <a:buNone/>
            </a:pPr>
            <a:r>
              <a:rPr lang="zh-CN" altLang="en-US"/>
              <a:t>6、经济补偿金、赔偿金</a:t>
            </a:r>
          </a:p>
          <a:p>
            <a:pPr>
              <a:buFont typeface="Arial" charset="0"/>
              <a:buNone/>
            </a:pPr>
            <a:r>
              <a:rPr lang="zh-CN" altLang="en-US"/>
              <a:t>7、竟业限制保密协议</a:t>
            </a:r>
          </a:p>
          <a:p>
            <a:pPr>
              <a:buFont typeface="Arial" charset="0"/>
              <a:buNone/>
            </a:pPr>
            <a:r>
              <a:rPr lang="zh-CN" altLang="en-US"/>
              <a:t>8、2013年新修改实施的劳动合同法讲解</a:t>
            </a:r>
          </a:p>
          <a:p>
            <a:pPr>
              <a:buFont typeface="Arial" charset="0"/>
              <a:buNone/>
            </a:pPr>
            <a:endParaRPr lang="zh-CN" altLang="en-US"/>
          </a:p>
          <a:p>
            <a:pPr>
              <a:buFont typeface="Arial" charset="0"/>
              <a:buNone/>
            </a:pPr>
            <a:endParaRPr lang="zh-CN" altLang="en-US" sz="3200"/>
          </a:p>
          <a:p>
            <a:pPr>
              <a:buFont typeface="Arial" charset="0"/>
              <a:buNone/>
            </a:pPr>
            <a:endParaRPr lang="zh-CN" altLang="en-US" sz="32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zh-CN" altLang="en-US"/>
              <a:t>案例</a:t>
            </a:r>
          </a:p>
        </p:txBody>
      </p:sp>
      <p:sp>
        <p:nvSpPr>
          <p:cNvPr id="27651" name="Rectangle 3"/>
          <p:cNvSpPr>
            <a:spLocks noGrp="1" noChangeArrowheads="1"/>
          </p:cNvSpPr>
          <p:nvPr>
            <p:ph type="body" idx="1"/>
          </p:nvPr>
        </p:nvSpPr>
        <p:spPr/>
        <p:txBody>
          <a:bodyPr/>
          <a:lstStyle/>
          <a:p>
            <a:pPr>
              <a:lnSpc>
                <a:spcPct val="90000"/>
              </a:lnSpc>
              <a:buFont typeface="Arial" charset="0"/>
              <a:buNone/>
            </a:pPr>
            <a:r>
              <a:rPr lang="zh-CN" altLang="en-US" b="1">
                <a:latin typeface="楷体_GB2312" pitchFamily="49" charset="-122"/>
                <a:ea typeface="楷体_GB2312" pitchFamily="49" charset="-122"/>
              </a:rPr>
              <a:t> </a:t>
            </a:r>
            <a:r>
              <a:rPr lang="zh-CN" altLang="en-US">
                <a:latin typeface="楷体_GB2312" pitchFamily="49" charset="-122"/>
                <a:ea typeface="楷体_GB2312" pitchFamily="49" charset="-122"/>
              </a:rPr>
              <a:t>  某公司对应聘者卢某多次面试后，决定聘请其担任采购部经理，并于</a:t>
            </a:r>
            <a:r>
              <a:rPr lang="en-US">
                <a:latin typeface="楷体_GB2312" pitchFamily="49" charset="-122"/>
                <a:ea typeface="楷体_GB2312" pitchFamily="49" charset="-122"/>
              </a:rPr>
              <a:t>2009</a:t>
            </a:r>
            <a:r>
              <a:rPr lang="zh-CN" altLang="en-US">
                <a:latin typeface="楷体_GB2312" pitchFamily="49" charset="-122"/>
                <a:ea typeface="楷体_GB2312" pitchFamily="49" charset="-122"/>
              </a:rPr>
              <a:t>年</a:t>
            </a:r>
            <a:r>
              <a:rPr lang="en-US">
                <a:latin typeface="楷体_GB2312" pitchFamily="49" charset="-122"/>
                <a:ea typeface="楷体_GB2312" pitchFamily="49" charset="-122"/>
              </a:rPr>
              <a:t>6</a:t>
            </a:r>
            <a:r>
              <a:rPr lang="zh-CN" altLang="en-US">
                <a:latin typeface="楷体_GB2312" pitchFamily="49" charset="-122"/>
                <a:ea typeface="楷体_GB2312" pitchFamily="49" charset="-122"/>
              </a:rPr>
              <a:t>月</a:t>
            </a:r>
            <a:r>
              <a:rPr lang="en-US">
                <a:latin typeface="楷体_GB2312" pitchFamily="49" charset="-122"/>
                <a:ea typeface="楷体_GB2312" pitchFamily="49" charset="-122"/>
              </a:rPr>
              <a:t>1</a:t>
            </a:r>
            <a:r>
              <a:rPr lang="zh-CN" altLang="en-US">
                <a:latin typeface="楷体_GB2312" pitchFamily="49" charset="-122"/>
                <a:ea typeface="楷体_GB2312" pitchFamily="49" charset="-122"/>
              </a:rPr>
              <a:t>日发出了录用通知书。卢某入职后工作业绩表现良好，该公司也庆幸找到合格的人才。但在</a:t>
            </a:r>
            <a:r>
              <a:rPr lang="en-US">
                <a:latin typeface="楷体_GB2312" pitchFamily="49" charset="-122"/>
                <a:ea typeface="楷体_GB2312" pitchFamily="49" charset="-122"/>
              </a:rPr>
              <a:t>2009</a:t>
            </a:r>
            <a:r>
              <a:rPr lang="zh-CN" altLang="en-US">
                <a:latin typeface="楷体_GB2312" pitchFamily="49" charset="-122"/>
                <a:ea typeface="楷体_GB2312" pitchFamily="49" charset="-122"/>
              </a:rPr>
              <a:t>年年底，该公司人力资源部在做另一位高管的职业背景调查时，无意间得知卢某在原工作经历中有向供应商索要好处的行为，并因举报而被免职解除劳动关系，对此该公司极为重视！经领导班子会议决定解除卢某的劳动关系，并不支付经济补偿金。</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zh-CN" altLang="en-US"/>
              <a:t>思考</a:t>
            </a:r>
          </a:p>
        </p:txBody>
      </p:sp>
      <p:sp>
        <p:nvSpPr>
          <p:cNvPr id="28675" name="Rectangle 3"/>
          <p:cNvSpPr>
            <a:spLocks noGrp="1" noChangeArrowheads="1"/>
          </p:cNvSpPr>
          <p:nvPr>
            <p:ph type="body" idx="1"/>
          </p:nvPr>
        </p:nvSpPr>
        <p:spPr/>
        <p:txBody>
          <a:bodyPr/>
          <a:lstStyle/>
          <a:p>
            <a:pPr>
              <a:buFont typeface="Arial" charset="0"/>
              <a:buNone/>
            </a:pPr>
            <a:r>
              <a:rPr lang="zh-CN" altLang="en-US">
                <a:latin typeface="楷体_GB2312" pitchFamily="49" charset="-122"/>
                <a:ea typeface="楷体_GB2312" pitchFamily="49" charset="-122"/>
              </a:rPr>
              <a:t>该企业的处理行为是否合法、有效？</a:t>
            </a:r>
          </a:p>
          <a:p>
            <a:pPr>
              <a:buFont typeface="Arial" charset="0"/>
              <a:buNone/>
            </a:pPr>
            <a:r>
              <a:rPr lang="zh-CN" altLang="en-US">
                <a:latin typeface="楷体_GB2312" pitchFamily="49" charset="-122"/>
                <a:ea typeface="楷体_GB2312" pitchFamily="49" charset="-122"/>
              </a:rPr>
              <a:t>员工诉求是否可以得到仲裁委的支持？</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endParaRPr lang="zh-CN" altLang="en-US"/>
          </a:p>
        </p:txBody>
      </p:sp>
      <p:sp>
        <p:nvSpPr>
          <p:cNvPr id="29699" name="Rectangle 3"/>
          <p:cNvSpPr>
            <a:spLocks noGrp="1" noChangeArrowheads="1"/>
          </p:cNvSpPr>
          <p:nvPr>
            <p:ph type="body" idx="1"/>
          </p:nvPr>
        </p:nvSpPr>
        <p:spPr/>
        <p:txBody>
          <a:bodyPr/>
          <a:lstStyle/>
          <a:p>
            <a:r>
              <a:rPr lang="zh-CN" altLang="en-US" sz="3600" b="1"/>
              <a:t>试用期及案例分析</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zh-CN" altLang="en-US"/>
              <a:t>案例</a:t>
            </a:r>
          </a:p>
        </p:txBody>
      </p:sp>
      <p:sp>
        <p:nvSpPr>
          <p:cNvPr id="30723" name="Rectangle 3"/>
          <p:cNvSpPr>
            <a:spLocks noGrp="1" noChangeArrowheads="1"/>
          </p:cNvSpPr>
          <p:nvPr>
            <p:ph type="body" idx="1"/>
          </p:nvPr>
        </p:nvSpPr>
        <p:spPr/>
        <p:txBody>
          <a:bodyPr/>
          <a:lstStyle/>
          <a:p>
            <a:pPr>
              <a:buFont typeface="Arial" charset="0"/>
              <a:buNone/>
            </a:pPr>
            <a:r>
              <a:rPr lang="zh-CN" altLang="en-US" b="1">
                <a:latin typeface="楷体_GB2312" pitchFamily="49" charset="-122"/>
                <a:ea typeface="楷体_GB2312" pitchFamily="49" charset="-122"/>
              </a:rPr>
              <a:t>  </a:t>
            </a:r>
            <a:r>
              <a:rPr lang="zh-CN" altLang="en-US">
                <a:latin typeface="楷体_GB2312" pitchFamily="49" charset="-122"/>
                <a:ea typeface="楷体_GB2312" pitchFamily="49" charset="-122"/>
              </a:rPr>
              <a:t>  某制造型企业招聘销售部经理，本企业员工推荐介绍王某，经面试合格入职。因是熟人介绍，企业和员工双方均未再做深入的了解和沟通，于</a:t>
            </a:r>
            <a:r>
              <a:rPr lang="en-US">
                <a:latin typeface="楷体_GB2312" pitchFamily="49" charset="-122"/>
                <a:ea typeface="楷体_GB2312" pitchFamily="49" charset="-122"/>
              </a:rPr>
              <a:t>2010</a:t>
            </a:r>
            <a:r>
              <a:rPr lang="zh-CN" altLang="en-US">
                <a:latin typeface="楷体_GB2312" pitchFamily="49" charset="-122"/>
                <a:ea typeface="楷体_GB2312" pitchFamily="49" charset="-122"/>
              </a:rPr>
              <a:t>年</a:t>
            </a:r>
            <a:r>
              <a:rPr lang="en-US">
                <a:latin typeface="楷体_GB2312" pitchFamily="49" charset="-122"/>
                <a:ea typeface="楷体_GB2312" pitchFamily="49" charset="-122"/>
              </a:rPr>
              <a:t>4</a:t>
            </a:r>
            <a:r>
              <a:rPr lang="zh-CN" altLang="en-US">
                <a:latin typeface="楷体_GB2312" pitchFamily="49" charset="-122"/>
                <a:ea typeface="楷体_GB2312" pitchFamily="49" charset="-122"/>
              </a:rPr>
              <a:t>月</a:t>
            </a:r>
            <a:r>
              <a:rPr lang="en-US">
                <a:latin typeface="楷体_GB2312" pitchFamily="49" charset="-122"/>
                <a:ea typeface="楷体_GB2312" pitchFamily="49" charset="-122"/>
              </a:rPr>
              <a:t>10</a:t>
            </a:r>
            <a:r>
              <a:rPr lang="zh-CN" altLang="en-US">
                <a:latin typeface="楷体_GB2312" pitchFamily="49" charset="-122"/>
                <a:ea typeface="楷体_GB2312" pitchFamily="49" charset="-122"/>
              </a:rPr>
              <a:t>日签订了劳动合同，合同期限</a:t>
            </a:r>
            <a:r>
              <a:rPr lang="en-US">
                <a:latin typeface="楷体_GB2312" pitchFamily="49" charset="-122"/>
                <a:ea typeface="楷体_GB2312" pitchFamily="49" charset="-122"/>
              </a:rPr>
              <a:t>5</a:t>
            </a:r>
            <a:r>
              <a:rPr lang="zh-CN" altLang="en-US">
                <a:latin typeface="楷体_GB2312" pitchFamily="49" charset="-122"/>
                <a:ea typeface="楷体_GB2312" pitchFamily="49" charset="-122"/>
              </a:rPr>
              <a:t>年约定试用期为</a:t>
            </a:r>
            <a:r>
              <a:rPr lang="en-US">
                <a:latin typeface="楷体_GB2312" pitchFamily="49" charset="-122"/>
                <a:ea typeface="楷体_GB2312" pitchFamily="49" charset="-122"/>
              </a:rPr>
              <a:t>6</a:t>
            </a:r>
            <a:r>
              <a:rPr lang="zh-CN" altLang="en-US">
                <a:latin typeface="楷体_GB2312" pitchFamily="49" charset="-122"/>
                <a:ea typeface="楷体_GB2312" pitchFamily="49" charset="-122"/>
              </a:rPr>
              <a:t>个月，期间王某的工作业绩始终不够理想，于是工作到</a:t>
            </a:r>
            <a:r>
              <a:rPr lang="en-US">
                <a:latin typeface="楷体_GB2312" pitchFamily="49" charset="-122"/>
                <a:ea typeface="楷体_GB2312" pitchFamily="49" charset="-122"/>
              </a:rPr>
              <a:t>7</a:t>
            </a:r>
            <a:r>
              <a:rPr lang="zh-CN" altLang="en-US">
                <a:latin typeface="楷体_GB2312" pitchFamily="49" charset="-122"/>
                <a:ea typeface="楷体_GB2312" pitchFamily="49" charset="-122"/>
              </a:rPr>
              <a:t>月初时，公司通知王某解除劳动合同，原因是王某不符合录用条件。</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zh-CN" altLang="en-US"/>
              <a:t>案例</a:t>
            </a:r>
          </a:p>
        </p:txBody>
      </p:sp>
      <p:sp>
        <p:nvSpPr>
          <p:cNvPr id="31747" name="Rectangle 3"/>
          <p:cNvSpPr>
            <a:spLocks noGrp="1" noChangeArrowheads="1"/>
          </p:cNvSpPr>
          <p:nvPr>
            <p:ph type="body" idx="1"/>
          </p:nvPr>
        </p:nvSpPr>
        <p:spPr/>
        <p:txBody>
          <a:bodyPr/>
          <a:lstStyle/>
          <a:p>
            <a:pPr>
              <a:lnSpc>
                <a:spcPct val="90000"/>
              </a:lnSpc>
              <a:buFont typeface="Arial" charset="0"/>
              <a:buNone/>
            </a:pPr>
            <a:r>
              <a:rPr lang="zh-CN" altLang="en-US" b="1">
                <a:latin typeface="楷体_GB2312" pitchFamily="49" charset="-122"/>
                <a:ea typeface="楷体_GB2312" pitchFamily="49" charset="-122"/>
              </a:rPr>
              <a:t>   </a:t>
            </a:r>
            <a:r>
              <a:rPr lang="zh-CN" altLang="en-US">
                <a:latin typeface="楷体_GB2312" pitchFamily="49" charset="-122"/>
                <a:ea typeface="楷体_GB2312" pitchFamily="49" charset="-122"/>
              </a:rPr>
              <a:t> 王某不服，认为这个理由与事实不符，他本人不清楚企业的录用要求究竟是什么，企业没有给予任何书面的资料说明，于是要求企业按法律规定支付经济补偿金。企业则认为试用期就是与劳动者相互了解的考察期，如果劳动者在此期间不能胜任岗位的工作，单位理所当然可以解除劳动合同。王某自入职以来工作业绩一直不能达到企业的要求，因此企业依法在试用期内解除王某的劳动合同是无需支付经济补偿金的。</a:t>
            </a:r>
            <a:r>
              <a:rPr lang="zh-CN" altLang="en-US" b="1">
                <a:latin typeface="楷体_GB2312" pitchFamily="49" charset="-122"/>
                <a:ea typeface="楷体_GB2312" pitchFamily="49" charset="-122"/>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zh-CN" altLang="en-US"/>
              <a:t>思考</a:t>
            </a:r>
          </a:p>
        </p:txBody>
      </p:sp>
      <p:sp>
        <p:nvSpPr>
          <p:cNvPr id="32771" name="Rectangle 3"/>
          <p:cNvSpPr>
            <a:spLocks noGrp="1" noChangeArrowheads="1"/>
          </p:cNvSpPr>
          <p:nvPr>
            <p:ph type="body" idx="1"/>
          </p:nvPr>
        </p:nvSpPr>
        <p:spPr/>
        <p:txBody>
          <a:bodyPr/>
          <a:lstStyle/>
          <a:p>
            <a:pPr>
              <a:lnSpc>
                <a:spcPct val="80000"/>
              </a:lnSpc>
              <a:buFont typeface="Arial" charset="0"/>
              <a:buNone/>
            </a:pPr>
            <a:r>
              <a:rPr lang="zh-CN" altLang="en-US">
                <a:latin typeface="楷体_GB2312" pitchFamily="49" charset="-122"/>
                <a:ea typeface="楷体_GB2312" pitchFamily="49" charset="-122"/>
              </a:rPr>
              <a:t>对劳资双方的诉求，你支持哪一方？</a:t>
            </a:r>
          </a:p>
          <a:p>
            <a:pPr>
              <a:lnSpc>
                <a:spcPct val="80000"/>
              </a:lnSpc>
              <a:buFont typeface="Arial" charset="0"/>
              <a:buNone/>
            </a:pPr>
            <a:r>
              <a:rPr lang="zh-CN" altLang="en-US">
                <a:latin typeface="楷体_GB2312" pitchFamily="49" charset="-122"/>
                <a:ea typeface="楷体_GB2312" pitchFamily="49" charset="-122"/>
              </a:rPr>
              <a:t>试用期内企业解除与员工的劳动合同应当具备什么条件？</a:t>
            </a:r>
          </a:p>
          <a:p>
            <a:pPr>
              <a:lnSpc>
                <a:spcPct val="80000"/>
              </a:lnSpc>
              <a:buFont typeface="Arial" charset="0"/>
              <a:buNone/>
            </a:pPr>
            <a:r>
              <a:rPr lang="zh-CN" altLang="en-US">
                <a:latin typeface="楷体_GB2312" pitchFamily="49" charset="-122"/>
                <a:ea typeface="楷体_GB2312" pitchFamily="49" charset="-122"/>
              </a:rPr>
              <a:t>究竟是否需要支付经济补偿金？</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zh-CN" altLang="en-US"/>
              <a:t>试用期应当注意的问题</a:t>
            </a:r>
          </a:p>
        </p:txBody>
      </p:sp>
      <p:sp>
        <p:nvSpPr>
          <p:cNvPr id="33795" name="Rectangle 3"/>
          <p:cNvSpPr>
            <a:spLocks noGrp="1" noChangeArrowheads="1"/>
          </p:cNvSpPr>
          <p:nvPr>
            <p:ph type="body" idx="1"/>
          </p:nvPr>
        </p:nvSpPr>
        <p:spPr/>
        <p:txBody>
          <a:bodyPr/>
          <a:lstStyle/>
          <a:p>
            <a:pPr>
              <a:lnSpc>
                <a:spcPct val="90000"/>
              </a:lnSpc>
            </a:pPr>
            <a:endParaRPr lang="zh-CN" altLang="en-US"/>
          </a:p>
          <a:p>
            <a:pPr>
              <a:lnSpc>
                <a:spcPct val="90000"/>
              </a:lnSpc>
              <a:buFont typeface="Wingdings" pitchFamily="2" charset="2"/>
              <a:buChar char="|"/>
            </a:pPr>
            <a:r>
              <a:rPr lang="en-US" b="1">
                <a:latin typeface="楷体_GB2312" pitchFamily="49" charset="-122"/>
                <a:ea typeface="楷体_GB2312" pitchFamily="49" charset="-122"/>
              </a:rPr>
              <a:t>《</a:t>
            </a:r>
            <a:r>
              <a:rPr lang="zh-CN" altLang="en-US" b="1">
                <a:latin typeface="楷体_GB2312" pitchFamily="49" charset="-122"/>
                <a:ea typeface="楷体_GB2312" pitchFamily="49" charset="-122"/>
              </a:rPr>
              <a:t>劳动合同法</a:t>
            </a:r>
            <a:r>
              <a:rPr lang="en-US" b="1">
                <a:latin typeface="楷体_GB2312" pitchFamily="49" charset="-122"/>
                <a:ea typeface="楷体_GB2312" pitchFamily="49" charset="-122"/>
              </a:rPr>
              <a:t>》</a:t>
            </a:r>
            <a:r>
              <a:rPr lang="zh-CN" altLang="en-US" b="1">
                <a:latin typeface="楷体_GB2312" pitchFamily="49" charset="-122"/>
                <a:ea typeface="楷体_GB2312" pitchFamily="49" charset="-122"/>
              </a:rPr>
              <a:t>第三十九条第一款  </a:t>
            </a:r>
            <a:r>
              <a:rPr lang="zh-CN" altLang="en-US" b="1">
                <a:latin typeface="Calibri"/>
                <a:ea typeface="楷体_GB2312" pitchFamily="49" charset="-122"/>
              </a:rPr>
              <a:t>“</a:t>
            </a:r>
            <a:r>
              <a:rPr lang="zh-CN" altLang="en-US" b="1">
                <a:latin typeface="楷体_GB2312" pitchFamily="49" charset="-122"/>
                <a:ea typeface="楷体_GB2312" pitchFamily="49" charset="-122"/>
              </a:rPr>
              <a:t>在试用期间</a:t>
            </a:r>
          </a:p>
          <a:p>
            <a:pPr>
              <a:lnSpc>
                <a:spcPct val="90000"/>
              </a:lnSpc>
              <a:buFont typeface="Wingdings" pitchFamily="2" charset="2"/>
              <a:buNone/>
            </a:pPr>
            <a:r>
              <a:rPr lang="zh-CN" altLang="en-US" b="1">
                <a:latin typeface="楷体_GB2312" pitchFamily="49" charset="-122"/>
                <a:ea typeface="楷体_GB2312" pitchFamily="49" charset="-122"/>
              </a:rPr>
              <a:t>   被证明不符合录用条件</a:t>
            </a:r>
            <a:r>
              <a:rPr lang="zh-CN" altLang="en-US" b="1">
                <a:latin typeface="Calibri"/>
                <a:ea typeface="楷体_GB2312" pitchFamily="49" charset="-122"/>
              </a:rPr>
              <a:t>”</a:t>
            </a:r>
            <a:endParaRPr lang="zh-CN" altLang="en-US" b="1">
              <a:latin typeface="楷体_GB2312" pitchFamily="49" charset="-122"/>
              <a:ea typeface="楷体_GB2312" pitchFamily="49" charset="-122"/>
            </a:endParaRPr>
          </a:p>
          <a:p>
            <a:pPr>
              <a:lnSpc>
                <a:spcPct val="90000"/>
              </a:lnSpc>
              <a:buFont typeface="Wingdings" pitchFamily="2" charset="2"/>
              <a:buChar char="|"/>
            </a:pPr>
            <a:r>
              <a:rPr lang="zh-CN" altLang="en-US" b="1">
                <a:latin typeface="楷体_GB2312" pitchFamily="49" charset="-122"/>
                <a:ea typeface="楷体_GB2312" pitchFamily="49" charset="-122"/>
              </a:rPr>
              <a:t> </a:t>
            </a:r>
            <a:r>
              <a:rPr lang="en-US" b="1">
                <a:latin typeface="楷体_GB2312" pitchFamily="49" charset="-122"/>
                <a:ea typeface="楷体_GB2312" pitchFamily="49" charset="-122"/>
              </a:rPr>
              <a:t>《</a:t>
            </a:r>
            <a:r>
              <a:rPr lang="zh-CN" altLang="en-US" b="1">
                <a:latin typeface="楷体_GB2312" pitchFamily="49" charset="-122"/>
                <a:ea typeface="楷体_GB2312" pitchFamily="49" charset="-122"/>
              </a:rPr>
              <a:t>劳动合同法</a:t>
            </a:r>
            <a:r>
              <a:rPr lang="en-US" b="1">
                <a:latin typeface="楷体_GB2312" pitchFamily="49" charset="-122"/>
                <a:ea typeface="楷体_GB2312" pitchFamily="49" charset="-122"/>
              </a:rPr>
              <a:t>》</a:t>
            </a:r>
            <a:r>
              <a:rPr lang="zh-CN" altLang="en-US" b="1">
                <a:latin typeface="楷体_GB2312" pitchFamily="49" charset="-122"/>
                <a:ea typeface="楷体_GB2312" pitchFamily="49" charset="-122"/>
              </a:rPr>
              <a:t>第二十一条 </a:t>
            </a:r>
            <a:r>
              <a:rPr lang="zh-CN" altLang="en-US" b="1">
                <a:latin typeface="Calibri"/>
                <a:ea typeface="楷体_GB2312" pitchFamily="49" charset="-122"/>
              </a:rPr>
              <a:t>“</a:t>
            </a:r>
            <a:r>
              <a:rPr lang="zh-CN" altLang="en-US" b="1">
                <a:latin typeface="楷体_GB2312" pitchFamily="49" charset="-122"/>
                <a:ea typeface="楷体_GB2312" pitchFamily="49" charset="-122"/>
              </a:rPr>
              <a:t>在试用期中，除劳</a:t>
            </a:r>
          </a:p>
          <a:p>
            <a:pPr>
              <a:lnSpc>
                <a:spcPct val="90000"/>
              </a:lnSpc>
              <a:buFont typeface="Wingdings" pitchFamily="2" charset="2"/>
              <a:buNone/>
            </a:pPr>
            <a:r>
              <a:rPr lang="zh-CN" altLang="en-US" b="1">
                <a:latin typeface="楷体_GB2312" pitchFamily="49" charset="-122"/>
                <a:ea typeface="楷体_GB2312" pitchFamily="49" charset="-122"/>
              </a:rPr>
              <a:t>   动者有本法第三十九条和第四十条第一项、第二</a:t>
            </a:r>
          </a:p>
          <a:p>
            <a:pPr>
              <a:lnSpc>
                <a:spcPct val="90000"/>
              </a:lnSpc>
              <a:buFont typeface="Wingdings" pitchFamily="2" charset="2"/>
              <a:buNone/>
            </a:pPr>
            <a:r>
              <a:rPr lang="zh-CN" altLang="en-US" b="1">
                <a:latin typeface="楷体_GB2312" pitchFamily="49" charset="-122"/>
                <a:ea typeface="楷体_GB2312" pitchFamily="49" charset="-122"/>
              </a:rPr>
              <a:t>   项规定的情形外，用人单位不得解除劳动合同，</a:t>
            </a:r>
          </a:p>
          <a:p>
            <a:pPr>
              <a:lnSpc>
                <a:spcPct val="90000"/>
              </a:lnSpc>
              <a:buFont typeface="Wingdings" pitchFamily="2" charset="2"/>
              <a:buNone/>
            </a:pPr>
            <a:r>
              <a:rPr lang="zh-CN" altLang="en-US" b="1">
                <a:latin typeface="楷体_GB2312" pitchFamily="49" charset="-122"/>
                <a:ea typeface="楷体_GB2312" pitchFamily="49" charset="-122"/>
              </a:rPr>
              <a:t>   用人单位在试用期解除劳动合同的，应当向劳动</a:t>
            </a:r>
          </a:p>
          <a:p>
            <a:pPr>
              <a:lnSpc>
                <a:spcPct val="90000"/>
              </a:lnSpc>
              <a:buFont typeface="Wingdings" pitchFamily="2" charset="2"/>
              <a:buNone/>
            </a:pPr>
            <a:r>
              <a:rPr lang="zh-CN" altLang="en-US" b="1">
                <a:latin typeface="楷体_GB2312" pitchFamily="49" charset="-122"/>
                <a:ea typeface="楷体_GB2312" pitchFamily="49" charset="-122"/>
              </a:rPr>
              <a:t>   者说明理由。</a:t>
            </a:r>
            <a:r>
              <a:rPr lang="zh-CN" altLang="en-US" b="1">
                <a:latin typeface="Calibri"/>
                <a:ea typeface="楷体_GB2312" pitchFamily="49" charset="-122"/>
              </a:rPr>
              <a:t>”</a:t>
            </a:r>
            <a:endParaRPr lang="zh-CN" altLang="en-US" b="1">
              <a:latin typeface="楷体_GB2312" pitchFamily="49" charset="-122"/>
              <a:ea typeface="楷体_GB2312" pitchFamily="49" charset="-122"/>
            </a:endParaRPr>
          </a:p>
          <a:p>
            <a:pPr>
              <a:lnSpc>
                <a:spcPct val="90000"/>
              </a:lnSpc>
              <a:buFont typeface="Wingdings" pitchFamily="2" charset="2"/>
              <a:buChar char="|"/>
            </a:pPr>
            <a:r>
              <a:rPr lang="zh-CN" altLang="en-US" b="1">
                <a:latin typeface="楷体_GB2312" pitchFamily="49" charset="-122"/>
                <a:ea typeface="楷体_GB2312" pitchFamily="49" charset="-122"/>
              </a:rPr>
              <a:t> </a:t>
            </a:r>
            <a:r>
              <a:rPr lang="en-US" b="1">
                <a:latin typeface="楷体_GB2312" pitchFamily="49" charset="-122"/>
                <a:ea typeface="楷体_GB2312" pitchFamily="49" charset="-122"/>
              </a:rPr>
              <a:t>《</a:t>
            </a:r>
            <a:r>
              <a:rPr lang="zh-CN" altLang="en-US" b="1">
                <a:latin typeface="楷体_GB2312" pitchFamily="49" charset="-122"/>
                <a:ea typeface="楷体_GB2312" pitchFamily="49" charset="-122"/>
              </a:rPr>
              <a:t>劳动合同法</a:t>
            </a:r>
            <a:r>
              <a:rPr lang="en-US" b="1">
                <a:latin typeface="楷体_GB2312" pitchFamily="49" charset="-122"/>
                <a:ea typeface="楷体_GB2312" pitchFamily="49" charset="-122"/>
              </a:rPr>
              <a:t>》</a:t>
            </a:r>
            <a:r>
              <a:rPr lang="zh-CN" altLang="en-US" b="1">
                <a:latin typeface="楷体_GB2312" pitchFamily="49" charset="-122"/>
                <a:ea typeface="楷体_GB2312" pitchFamily="49" charset="-122"/>
              </a:rPr>
              <a:t>第四十六条</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zh-CN" altLang="en-US"/>
              <a:t>案例</a:t>
            </a:r>
          </a:p>
        </p:txBody>
      </p:sp>
      <p:sp>
        <p:nvSpPr>
          <p:cNvPr id="34819" name="Rectangle 3"/>
          <p:cNvSpPr>
            <a:spLocks noGrp="1" noChangeArrowheads="1"/>
          </p:cNvSpPr>
          <p:nvPr>
            <p:ph type="body" idx="1"/>
          </p:nvPr>
        </p:nvSpPr>
        <p:spPr/>
        <p:txBody>
          <a:bodyPr/>
          <a:lstStyle/>
          <a:p>
            <a:pPr>
              <a:buFont typeface="Arial" charset="0"/>
              <a:buNone/>
            </a:pPr>
            <a:r>
              <a:rPr lang="zh-CN" altLang="en-US" b="1">
                <a:latin typeface="楷体_GB2312" pitchFamily="49" charset="-122"/>
                <a:ea typeface="楷体_GB2312" pitchFamily="49" charset="-122"/>
              </a:rPr>
              <a:t>  </a:t>
            </a:r>
            <a:r>
              <a:rPr lang="zh-CN" altLang="en-US">
                <a:latin typeface="楷体_GB2312" pitchFamily="49" charset="-122"/>
                <a:ea typeface="楷体_GB2312" pitchFamily="49" charset="-122"/>
              </a:rPr>
              <a:t>  某国际贸易公司的会计肖某因肾炎入院治疗，医疗期从</a:t>
            </a:r>
            <a:r>
              <a:rPr lang="en-US">
                <a:latin typeface="楷体_GB2312" pitchFamily="49" charset="-122"/>
                <a:ea typeface="楷体_GB2312" pitchFamily="49" charset="-122"/>
              </a:rPr>
              <a:t>2010</a:t>
            </a:r>
            <a:r>
              <a:rPr lang="zh-CN" altLang="en-US">
                <a:latin typeface="楷体_GB2312" pitchFamily="49" charset="-122"/>
                <a:ea typeface="楷体_GB2312" pitchFamily="49" charset="-122"/>
              </a:rPr>
              <a:t>年</a:t>
            </a:r>
            <a:r>
              <a:rPr lang="en-US">
                <a:latin typeface="楷体_GB2312" pitchFamily="49" charset="-122"/>
                <a:ea typeface="楷体_GB2312" pitchFamily="49" charset="-122"/>
              </a:rPr>
              <a:t>5</a:t>
            </a:r>
            <a:r>
              <a:rPr lang="zh-CN" altLang="en-US">
                <a:latin typeface="楷体_GB2312" pitchFamily="49" charset="-122"/>
                <a:ea typeface="楷体_GB2312" pitchFamily="49" charset="-122"/>
              </a:rPr>
              <a:t>月到</a:t>
            </a:r>
            <a:r>
              <a:rPr lang="en-US">
                <a:latin typeface="楷体_GB2312" pitchFamily="49" charset="-122"/>
                <a:ea typeface="楷体_GB2312" pitchFamily="49" charset="-122"/>
              </a:rPr>
              <a:t>11</a:t>
            </a:r>
            <a:r>
              <a:rPr lang="zh-CN" altLang="en-US">
                <a:latin typeface="楷体_GB2312" pitchFamily="49" charset="-122"/>
                <a:ea typeface="楷体_GB2312" pitchFamily="49" charset="-122"/>
              </a:rPr>
              <a:t>月，在她治疗期间，公司聘请其他财务人员兼职会计工作，在账目核算中发现肖某因工作失职，给企业造成了不可挽回的经济损失达到</a:t>
            </a:r>
            <a:r>
              <a:rPr lang="en-US">
                <a:latin typeface="楷体_GB2312" pitchFamily="49" charset="-122"/>
                <a:ea typeface="楷体_GB2312" pitchFamily="49" charset="-122"/>
              </a:rPr>
              <a:t>5</a:t>
            </a:r>
            <a:r>
              <a:rPr lang="zh-CN" altLang="en-US">
                <a:latin typeface="楷体_GB2312" pitchFamily="49" charset="-122"/>
                <a:ea typeface="楷体_GB2312" pitchFamily="49" charset="-122"/>
              </a:rPr>
              <a:t>万元。企业对肖某的工作深感不满，于是在</a:t>
            </a:r>
            <a:r>
              <a:rPr lang="en-US">
                <a:latin typeface="楷体_GB2312" pitchFamily="49" charset="-122"/>
                <a:ea typeface="楷体_GB2312" pitchFamily="49" charset="-122"/>
              </a:rPr>
              <a:t>2010</a:t>
            </a:r>
            <a:r>
              <a:rPr lang="zh-CN" altLang="en-US">
                <a:latin typeface="楷体_GB2312" pitchFamily="49" charset="-122"/>
                <a:ea typeface="楷体_GB2312" pitchFamily="49" charset="-122"/>
              </a:rPr>
              <a:t>年</a:t>
            </a:r>
            <a:r>
              <a:rPr lang="en-US">
                <a:latin typeface="楷体_GB2312" pitchFamily="49" charset="-122"/>
                <a:ea typeface="楷体_GB2312" pitchFamily="49" charset="-122"/>
              </a:rPr>
              <a:t>8</a:t>
            </a:r>
            <a:r>
              <a:rPr lang="zh-CN" altLang="en-US">
                <a:latin typeface="楷体_GB2312" pitchFamily="49" charset="-122"/>
                <a:ea typeface="楷体_GB2312" pitchFamily="49" charset="-122"/>
              </a:rPr>
              <a:t>月书面通知肖某，她已经被辞退并且企业保留追究她经济赔偿责任的权力。肖某对企业做出的处理决定不服。</a:t>
            </a:r>
          </a:p>
          <a:p>
            <a:endParaRPr lang="zh-CN" altLang="en-US" b="1">
              <a:latin typeface="楷体_GB2312" pitchFamily="49" charset="-122"/>
              <a:ea typeface="楷体_GB2312" pitchFamily="49"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zh-CN" altLang="en-US"/>
              <a:t>案例</a:t>
            </a:r>
          </a:p>
        </p:txBody>
      </p:sp>
      <p:sp>
        <p:nvSpPr>
          <p:cNvPr id="35843" name="Rectangle 3"/>
          <p:cNvSpPr>
            <a:spLocks noGrp="1" noChangeArrowheads="1"/>
          </p:cNvSpPr>
          <p:nvPr>
            <p:ph type="body" idx="1"/>
          </p:nvPr>
        </p:nvSpPr>
        <p:spPr/>
        <p:txBody>
          <a:bodyPr/>
          <a:lstStyle/>
          <a:p>
            <a:pPr>
              <a:buFont typeface="Arial" charset="0"/>
              <a:buNone/>
            </a:pPr>
            <a:r>
              <a:rPr lang="zh-CN" altLang="en-US" b="1">
                <a:latin typeface="楷体_GB2312" pitchFamily="49" charset="-122"/>
                <a:ea typeface="楷体_GB2312" pitchFamily="49" charset="-122"/>
              </a:rPr>
              <a:t>    </a:t>
            </a:r>
            <a:r>
              <a:rPr lang="zh-CN" altLang="en-US">
                <a:latin typeface="楷体_GB2312" pitchFamily="49" charset="-122"/>
                <a:ea typeface="楷体_GB2312" pitchFamily="49" charset="-122"/>
              </a:rPr>
              <a:t> 肖某认为：自己确实存在工作上的失误给企业造成了一定的经济损失，但自己目前尚在医疗期内，企业不能随便解除自己的劳动合同，企业的行为是违法的，要求按工龄支付经济补偿金和待通知金，以及支付</a:t>
            </a:r>
            <a:r>
              <a:rPr lang="en-US">
                <a:latin typeface="楷体_GB2312" pitchFamily="49" charset="-122"/>
                <a:ea typeface="楷体_GB2312" pitchFamily="49" charset="-122"/>
              </a:rPr>
              <a:t>6</a:t>
            </a:r>
            <a:r>
              <a:rPr lang="zh-CN" altLang="en-US">
                <a:latin typeface="楷体_GB2312" pitchFamily="49" charset="-122"/>
                <a:ea typeface="楷体_GB2312" pitchFamily="49" charset="-122"/>
              </a:rPr>
              <a:t>个月的医疗补助金。</a:t>
            </a:r>
          </a:p>
          <a:p>
            <a:pPr>
              <a:buFont typeface="Arial" charset="0"/>
              <a:buNone/>
            </a:pPr>
            <a:r>
              <a:rPr lang="zh-CN" altLang="en-US">
                <a:latin typeface="楷体_GB2312" pitchFamily="49" charset="-122"/>
                <a:ea typeface="楷体_GB2312" pitchFamily="49" charset="-122"/>
              </a:rPr>
              <a:t>    企业则认为：肖某玩忽职守给企业造成重大经济损失，公司已经仁至义尽仅仅是解除劳动合同，因此不同意员工提出的诉求 。</a:t>
            </a:r>
          </a:p>
          <a:p>
            <a:endParaRPr lang="zh-CN" altLang="en-US" b="1">
              <a:latin typeface="楷体_GB2312" pitchFamily="49" charset="-122"/>
              <a:ea typeface="楷体_GB2312" pitchFamily="49"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zh-CN" altLang="en-US"/>
              <a:t>思考</a:t>
            </a:r>
          </a:p>
        </p:txBody>
      </p:sp>
      <p:sp>
        <p:nvSpPr>
          <p:cNvPr id="36867" name="Rectangle 3"/>
          <p:cNvSpPr>
            <a:spLocks noGrp="1" noChangeArrowheads="1"/>
          </p:cNvSpPr>
          <p:nvPr>
            <p:ph type="body" idx="1"/>
          </p:nvPr>
        </p:nvSpPr>
        <p:spPr/>
        <p:txBody>
          <a:bodyPr/>
          <a:lstStyle/>
          <a:p>
            <a:pPr>
              <a:lnSpc>
                <a:spcPct val="90000"/>
              </a:lnSpc>
              <a:buFont typeface="Arial" charset="0"/>
              <a:buNone/>
            </a:pPr>
            <a:r>
              <a:rPr lang="zh-CN" altLang="en-US">
                <a:latin typeface="楷体_GB2312" pitchFamily="49" charset="-122"/>
                <a:ea typeface="楷体_GB2312" pitchFamily="49" charset="-122"/>
              </a:rPr>
              <a:t>员工在医疗期内是否能解除劳动合同？</a:t>
            </a:r>
          </a:p>
          <a:p>
            <a:pPr>
              <a:lnSpc>
                <a:spcPct val="90000"/>
              </a:lnSpc>
              <a:buFont typeface="Arial" charset="0"/>
              <a:buNone/>
            </a:pPr>
            <a:r>
              <a:rPr lang="zh-CN" altLang="en-US">
                <a:latin typeface="楷体_GB2312" pitchFamily="49" charset="-122"/>
                <a:ea typeface="楷体_GB2312" pitchFamily="49" charset="-122"/>
              </a:rPr>
              <a:t>如果在医疗期内的员工同时又有法律规定的可以无偿解除的情形时，是否可以解除？</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endParaRPr lang="zh-CN" altLang="en-US"/>
          </a:p>
        </p:txBody>
      </p:sp>
      <p:sp>
        <p:nvSpPr>
          <p:cNvPr id="10243" name="Rectangle 3"/>
          <p:cNvSpPr>
            <a:spLocks noGrp="1" noChangeArrowheads="1"/>
          </p:cNvSpPr>
          <p:nvPr>
            <p:ph type="body" idx="1"/>
          </p:nvPr>
        </p:nvSpPr>
        <p:spPr/>
        <p:txBody>
          <a:bodyPr/>
          <a:lstStyle/>
          <a:p>
            <a:pPr>
              <a:buFont typeface="Arial" charset="0"/>
              <a:buNone/>
            </a:pPr>
            <a:r>
              <a:rPr lang="zh-CN" altLang="en-US" sz="3600" b="1"/>
              <a:t>人员招聘及案例分析</a:t>
            </a:r>
          </a:p>
          <a:p>
            <a:pPr>
              <a:buFont typeface="Arial" charset="0"/>
              <a:buNone/>
            </a:pPr>
            <a:endParaRPr lang="zh-CN" altLang="en-US" sz="3600" b="1"/>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endParaRPr lang="zh-CN" altLang="en-US"/>
          </a:p>
        </p:txBody>
      </p:sp>
      <p:sp>
        <p:nvSpPr>
          <p:cNvPr id="37891" name="Rectangle 3"/>
          <p:cNvSpPr>
            <a:spLocks noGrp="1" noChangeArrowheads="1"/>
          </p:cNvSpPr>
          <p:nvPr>
            <p:ph type="body" idx="1"/>
          </p:nvPr>
        </p:nvSpPr>
        <p:spPr/>
        <p:txBody>
          <a:bodyPr/>
          <a:lstStyle/>
          <a:p>
            <a:pPr>
              <a:buFont typeface="Arial" charset="0"/>
              <a:buNone/>
            </a:pPr>
            <a:r>
              <a:rPr lang="zh-CN" altLang="en-US" sz="3600" b="1"/>
              <a:t>劳动合同履行中的问题分析</a:t>
            </a:r>
          </a:p>
          <a:p>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zh-CN" altLang="en-US"/>
              <a:t>劳动合同的相关思考1</a:t>
            </a:r>
          </a:p>
        </p:txBody>
      </p:sp>
      <p:sp>
        <p:nvSpPr>
          <p:cNvPr id="38915" name="Rectangle 3"/>
          <p:cNvSpPr>
            <a:spLocks noGrp="1" noChangeArrowheads="1"/>
          </p:cNvSpPr>
          <p:nvPr>
            <p:ph type="body" idx="1"/>
          </p:nvPr>
        </p:nvSpPr>
        <p:spPr/>
        <p:txBody>
          <a:bodyPr/>
          <a:lstStyle/>
          <a:p>
            <a:r>
              <a:rPr lang="zh-CN" altLang="en-US"/>
              <a:t>思考：“用人单位的住所”如果工作地址和公司注册地址不一致写哪个？工作地址和公司注册地址是否是同一概念？</a:t>
            </a:r>
          </a:p>
          <a:p>
            <a:r>
              <a:rPr lang="zh-CN" altLang="en-US"/>
              <a:t>思考：劳动者用伪造的身份证入职，后果如何？劳动关系如何认定？</a:t>
            </a:r>
          </a:p>
          <a:p>
            <a:pPr>
              <a:buFont typeface="Arial" charset="0"/>
              <a:buNone/>
            </a:pPr>
            <a:endParaRPr lang="zh-CN" altLang="en-US"/>
          </a:p>
          <a:p>
            <a:r>
              <a:rPr lang="zh-CN" altLang="en-US"/>
              <a:t>思考：工作岗位是否需要在劳动合同中注明？工作内容和工作岗位有什么区别？</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zh-CN" altLang="en-US"/>
              <a:t>劳动合同的相关思考2</a:t>
            </a:r>
          </a:p>
        </p:txBody>
      </p:sp>
      <p:sp>
        <p:nvSpPr>
          <p:cNvPr id="39939" name="Rectangle 3"/>
          <p:cNvSpPr>
            <a:spLocks noGrp="1" noChangeArrowheads="1"/>
          </p:cNvSpPr>
          <p:nvPr>
            <p:ph type="body" idx="1"/>
          </p:nvPr>
        </p:nvSpPr>
        <p:spPr/>
        <p:txBody>
          <a:bodyPr/>
          <a:lstStyle/>
          <a:p>
            <a:r>
              <a:rPr lang="zh-CN" altLang="en-US">
                <a:latin typeface="宋体" pitchFamily="2" charset="-122"/>
              </a:rPr>
              <a:t>思考：劳动合同约定工作地点为广东省，实际工作在深圳福田区，1年后，把劳动者调到汕头上班，劳动者是否可以以工作地点变更解除劳动合同，获得经济补偿金？</a:t>
            </a:r>
          </a:p>
          <a:p>
            <a:r>
              <a:rPr lang="zh-CN" altLang="en-US">
                <a:latin typeface="宋体" pitchFamily="2" charset="-122"/>
              </a:rPr>
              <a:t>思考：劳动合同约定工作地点为深圳市福田区江苏大厦20楼，现在用人单位将劳动者调到江苏大厦30楼上班，劳动者是否可以以工作地点变更解除劳动合同，获得经济补偿金？</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zh-CN" altLang="en-US"/>
              <a:t>劳动合同的相关思考3</a:t>
            </a:r>
          </a:p>
        </p:txBody>
      </p:sp>
      <p:sp>
        <p:nvSpPr>
          <p:cNvPr id="40963" name="Rectangle 3"/>
          <p:cNvSpPr>
            <a:spLocks noGrp="1" noChangeArrowheads="1"/>
          </p:cNvSpPr>
          <p:nvPr>
            <p:ph type="body" idx="1"/>
          </p:nvPr>
        </p:nvSpPr>
        <p:spPr/>
        <p:txBody>
          <a:bodyPr/>
          <a:lstStyle/>
          <a:p>
            <a:r>
              <a:rPr lang="zh-CN" altLang="en-US"/>
              <a:t>思考：劳动合同可否约定：“经双方协商同意，每月加班可以超过36小时，超过36小时的加班按照正常加班工资的两倍支付。”</a:t>
            </a:r>
          </a:p>
          <a:p>
            <a:r>
              <a:rPr lang="zh-CN" altLang="en-US"/>
              <a:t>思考：劳动合同可否约定：“经双方协商同意，每月正常工作时间工资5000元，加班的每小时按照20元支付加班工资。”</a:t>
            </a:r>
          </a:p>
          <a:p>
            <a:r>
              <a:rPr lang="zh-CN" altLang="en-US"/>
              <a:t>思考：劳动合同可否约定：“经双方协商同意，劳动者放弃年休假，由用人单位按照规定支付年休假工资。”</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zh-CN" altLang="en-US"/>
              <a:t>劳动合同的相关思考4</a:t>
            </a:r>
          </a:p>
        </p:txBody>
      </p:sp>
      <p:sp>
        <p:nvSpPr>
          <p:cNvPr id="41987" name="Rectangle 3"/>
          <p:cNvSpPr>
            <a:spLocks noGrp="1" noChangeArrowheads="1"/>
          </p:cNvSpPr>
          <p:nvPr>
            <p:ph type="body" idx="1"/>
          </p:nvPr>
        </p:nvSpPr>
        <p:spPr/>
        <p:txBody>
          <a:bodyPr/>
          <a:lstStyle/>
          <a:p>
            <a:r>
              <a:rPr lang="zh-CN" altLang="en-US"/>
              <a:t>思考：业务员、销售员的工资待遇应当在劳动合同中如何表述？</a:t>
            </a:r>
          </a:p>
          <a:p>
            <a:endParaRPr lang="zh-CN" altLang="en-US"/>
          </a:p>
          <a:p>
            <a:r>
              <a:rPr lang="zh-CN" altLang="en-US"/>
              <a:t>思考：劳动合同中可否约定：“本岗位为包干制，不论劳动者是否加班，均按照约定的工资支付报酬。”</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zh-CN" altLang="en-US"/>
              <a:t>劳动合同的相关思考5</a:t>
            </a:r>
          </a:p>
        </p:txBody>
      </p:sp>
      <p:sp>
        <p:nvSpPr>
          <p:cNvPr id="43011" name="Rectangle 3"/>
          <p:cNvSpPr>
            <a:spLocks noGrp="1" noChangeArrowheads="1"/>
          </p:cNvSpPr>
          <p:nvPr>
            <p:ph type="body" idx="1"/>
          </p:nvPr>
        </p:nvSpPr>
        <p:spPr/>
        <p:txBody>
          <a:bodyPr/>
          <a:lstStyle/>
          <a:p>
            <a:r>
              <a:rPr lang="zh-CN" altLang="en-US"/>
              <a:t>思考：没有签订劳动合同是否一定需要支付两倍工资？</a:t>
            </a:r>
          </a:p>
          <a:p>
            <a:r>
              <a:rPr lang="zh-CN" altLang="en-US"/>
              <a:t>思考：法定代表人是否需要签订劳动合同？公司副总是否需要签订劳动合同？公司董事是否需要签订劳动合同？</a:t>
            </a:r>
          </a:p>
          <a:p>
            <a:endParaRPr lang="zh-CN" altLang="en-US"/>
          </a:p>
          <a:p>
            <a:r>
              <a:rPr lang="zh-CN" altLang="en-US"/>
              <a:t>思考：负责合同签订的人事主管，在离职前将自己的劳动合同销毁，然后去申请劳动仲裁，要求支付未签劳动合同的两倍工资，是否能够得到支持？</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lgn="ctr"/>
            <a:r>
              <a:rPr lang="zh-CN" altLang="en-US" b="1">
                <a:latin typeface="楷体_GB2312" pitchFamily="49" charset="-122"/>
                <a:ea typeface="楷体_GB2312" pitchFamily="49" charset="-122"/>
              </a:rPr>
              <a:t>员工过错型解除劳动合同的操作流程 </a:t>
            </a:r>
          </a:p>
        </p:txBody>
      </p:sp>
      <p:sp>
        <p:nvSpPr>
          <p:cNvPr id="44035" name="Rectangle 3"/>
          <p:cNvSpPr>
            <a:spLocks noGrp="1" noChangeArrowheads="1"/>
          </p:cNvSpPr>
          <p:nvPr>
            <p:ph type="body" idx="1"/>
          </p:nvPr>
        </p:nvSpPr>
        <p:spPr/>
        <p:txBody>
          <a:bodyPr/>
          <a:lstStyle/>
          <a:p>
            <a:pPr>
              <a:lnSpc>
                <a:spcPct val="80000"/>
              </a:lnSpc>
              <a:buFont typeface="Wingdings" pitchFamily="2" charset="2"/>
              <a:buNone/>
            </a:pPr>
            <a:r>
              <a:rPr lang="zh-CN" altLang="en-US">
                <a:latin typeface="楷体_GB2312" pitchFamily="49" charset="-122"/>
                <a:ea typeface="楷体_GB2312" pitchFamily="49" charset="-122"/>
              </a:rPr>
              <a:t>  </a:t>
            </a:r>
            <a:r>
              <a:rPr lang="en-US">
                <a:latin typeface="楷体_GB2312" pitchFamily="49" charset="-122"/>
                <a:ea typeface="楷体_GB2312" pitchFamily="49" charset="-122"/>
              </a:rPr>
              <a:t>a</a:t>
            </a:r>
            <a:r>
              <a:rPr lang="zh-CN" altLang="en-US">
                <a:latin typeface="楷体_GB2312" pitchFamily="49" charset="-122"/>
                <a:ea typeface="楷体_GB2312" pitchFamily="49" charset="-122"/>
              </a:rPr>
              <a:t>、通过现场观察、面谈、证人证言等方式固定、收</a:t>
            </a:r>
          </a:p>
          <a:p>
            <a:pPr>
              <a:lnSpc>
                <a:spcPct val="80000"/>
              </a:lnSpc>
              <a:buFont typeface="Wingdings" pitchFamily="2" charset="2"/>
              <a:buNone/>
            </a:pPr>
            <a:r>
              <a:rPr lang="zh-CN" altLang="en-US">
                <a:latin typeface="楷体_GB2312" pitchFamily="49" charset="-122"/>
                <a:ea typeface="楷体_GB2312" pitchFamily="49" charset="-122"/>
              </a:rPr>
              <a:t>     集、获取员工过错的行为及造成的后果的证据，</a:t>
            </a:r>
          </a:p>
          <a:p>
            <a:pPr>
              <a:lnSpc>
                <a:spcPct val="80000"/>
              </a:lnSpc>
              <a:buFont typeface="Wingdings" pitchFamily="2" charset="2"/>
              <a:buNone/>
            </a:pPr>
            <a:r>
              <a:rPr lang="zh-CN" altLang="en-US">
                <a:latin typeface="楷体_GB2312" pitchFamily="49" charset="-122"/>
                <a:ea typeface="楷体_GB2312" pitchFamily="49" charset="-122"/>
              </a:rPr>
              <a:t>     承担举证责任</a:t>
            </a:r>
          </a:p>
          <a:p>
            <a:pPr>
              <a:lnSpc>
                <a:spcPct val="80000"/>
              </a:lnSpc>
              <a:buFont typeface="Wingdings" pitchFamily="2" charset="2"/>
              <a:buNone/>
            </a:pPr>
            <a:r>
              <a:rPr lang="en-US">
                <a:latin typeface="楷体_GB2312" pitchFamily="49" charset="-122"/>
                <a:ea typeface="楷体_GB2312" pitchFamily="49" charset="-122"/>
              </a:rPr>
              <a:t>  b</a:t>
            </a:r>
            <a:r>
              <a:rPr lang="zh-CN" altLang="en-US">
                <a:latin typeface="楷体_GB2312" pitchFamily="49" charset="-122"/>
                <a:ea typeface="楷体_GB2312" pitchFamily="49" charset="-122"/>
              </a:rPr>
              <a:t>、将解除劳动合同的理由书面形式通知工会，听取</a:t>
            </a:r>
          </a:p>
          <a:p>
            <a:pPr>
              <a:lnSpc>
                <a:spcPct val="80000"/>
              </a:lnSpc>
              <a:buFont typeface="Wingdings" pitchFamily="2" charset="2"/>
              <a:buNone/>
            </a:pPr>
            <a:r>
              <a:rPr lang="zh-CN" altLang="en-US">
                <a:latin typeface="楷体_GB2312" pitchFamily="49" charset="-122"/>
                <a:ea typeface="楷体_GB2312" pitchFamily="49" charset="-122"/>
              </a:rPr>
              <a:t>     工会意见，调整或纠正不当处理行为</a:t>
            </a:r>
          </a:p>
          <a:p>
            <a:pPr>
              <a:lnSpc>
                <a:spcPct val="80000"/>
              </a:lnSpc>
              <a:buFont typeface="Wingdings" pitchFamily="2" charset="2"/>
              <a:buNone/>
            </a:pPr>
            <a:r>
              <a:rPr lang="en-US">
                <a:latin typeface="楷体_GB2312" pitchFamily="49" charset="-122"/>
                <a:ea typeface="楷体_GB2312" pitchFamily="49" charset="-122"/>
              </a:rPr>
              <a:t>  c</a:t>
            </a:r>
            <a:r>
              <a:rPr lang="zh-CN" altLang="en-US">
                <a:latin typeface="楷体_GB2312" pitchFamily="49" charset="-122"/>
                <a:ea typeface="楷体_GB2312" pitchFamily="49" charset="-122"/>
              </a:rPr>
              <a:t>、书面形式将</a:t>
            </a:r>
            <a:r>
              <a:rPr lang="en-US">
                <a:latin typeface="楷体_GB2312" pitchFamily="49" charset="-122"/>
                <a:ea typeface="楷体_GB2312" pitchFamily="49" charset="-122"/>
              </a:rPr>
              <a:t>《</a:t>
            </a:r>
            <a:r>
              <a:rPr lang="zh-CN" altLang="en-US">
                <a:latin typeface="楷体_GB2312" pitchFamily="49" charset="-122"/>
                <a:ea typeface="楷体_GB2312" pitchFamily="49" charset="-122"/>
              </a:rPr>
              <a:t>解除劳动合同的通知书</a:t>
            </a:r>
            <a:r>
              <a:rPr lang="en-US">
                <a:latin typeface="楷体_GB2312" pitchFamily="49" charset="-122"/>
                <a:ea typeface="楷体_GB2312" pitchFamily="49" charset="-122"/>
              </a:rPr>
              <a:t>》</a:t>
            </a:r>
            <a:r>
              <a:rPr lang="zh-CN" altLang="en-US">
                <a:latin typeface="楷体_GB2312" pitchFamily="49" charset="-122"/>
                <a:ea typeface="楷体_GB2312" pitchFamily="49" charset="-122"/>
              </a:rPr>
              <a:t>送达给员</a:t>
            </a:r>
          </a:p>
          <a:p>
            <a:pPr>
              <a:lnSpc>
                <a:spcPct val="80000"/>
              </a:lnSpc>
              <a:buFont typeface="Wingdings" pitchFamily="2" charset="2"/>
              <a:buNone/>
            </a:pPr>
            <a:r>
              <a:rPr lang="zh-CN" altLang="en-US">
                <a:latin typeface="楷体_GB2312" pitchFamily="49" charset="-122"/>
                <a:ea typeface="楷体_GB2312" pitchFamily="49" charset="-122"/>
              </a:rPr>
              <a:t>     工，且将对该员工的处理意见公示。无须提前</a:t>
            </a:r>
            <a:r>
              <a:rPr lang="en-US">
                <a:latin typeface="楷体_GB2312" pitchFamily="49" charset="-122"/>
                <a:ea typeface="楷体_GB2312" pitchFamily="49" charset="-122"/>
              </a:rPr>
              <a:t>30</a:t>
            </a:r>
          </a:p>
          <a:p>
            <a:pPr>
              <a:lnSpc>
                <a:spcPct val="80000"/>
              </a:lnSpc>
              <a:buFont typeface="Wingdings" pitchFamily="2" charset="2"/>
              <a:buNone/>
            </a:pPr>
            <a:r>
              <a:rPr lang="zh-CN" altLang="en-US">
                <a:latin typeface="楷体_GB2312" pitchFamily="49" charset="-122"/>
                <a:ea typeface="楷体_GB2312" pitchFamily="49" charset="-122"/>
              </a:rPr>
              <a:t>     天，无须支付经济补偿金</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ctr"/>
            <a:r>
              <a:rPr lang="zh-CN" altLang="en-US" b="1">
                <a:latin typeface="楷体_GB2312" pitchFamily="49" charset="-122"/>
                <a:ea typeface="楷体_GB2312" pitchFamily="49" charset="-122"/>
              </a:rPr>
              <a:t>非过错型解除劳动合同的流程</a:t>
            </a:r>
          </a:p>
        </p:txBody>
      </p:sp>
      <p:sp>
        <p:nvSpPr>
          <p:cNvPr id="45059" name="Rectangle 3"/>
          <p:cNvSpPr>
            <a:spLocks noGrp="1" noChangeArrowheads="1"/>
          </p:cNvSpPr>
          <p:nvPr>
            <p:ph type="body" idx="1"/>
          </p:nvPr>
        </p:nvSpPr>
        <p:spPr/>
        <p:txBody>
          <a:bodyPr/>
          <a:lstStyle/>
          <a:p>
            <a:pPr>
              <a:lnSpc>
                <a:spcPct val="90000"/>
              </a:lnSpc>
              <a:buFont typeface="Arial" charset="0"/>
              <a:buNone/>
            </a:pPr>
            <a:r>
              <a:rPr lang="zh-CN" altLang="en-US">
                <a:latin typeface="楷体_GB2312" pitchFamily="49" charset="-122"/>
                <a:ea typeface="楷体_GB2312" pitchFamily="49" charset="-122"/>
              </a:rPr>
              <a:t> </a:t>
            </a:r>
            <a:r>
              <a:rPr lang="en-US">
                <a:latin typeface="楷体_GB2312" pitchFamily="49" charset="-122"/>
                <a:ea typeface="楷体_GB2312" pitchFamily="49" charset="-122"/>
              </a:rPr>
              <a:t>a</a:t>
            </a:r>
            <a:r>
              <a:rPr lang="zh-CN" altLang="en-US">
                <a:latin typeface="楷体_GB2312" pitchFamily="49" charset="-122"/>
                <a:ea typeface="楷体_GB2312" pitchFamily="49" charset="-122"/>
              </a:rPr>
              <a:t>、通过观察、面谈、绩效考核等方式固定、收集、</a:t>
            </a:r>
          </a:p>
          <a:p>
            <a:pPr>
              <a:lnSpc>
                <a:spcPct val="90000"/>
              </a:lnSpc>
              <a:buFont typeface="Arial" charset="0"/>
              <a:buNone/>
            </a:pPr>
            <a:r>
              <a:rPr lang="zh-CN" altLang="en-US">
                <a:latin typeface="楷体_GB2312" pitchFamily="49" charset="-122"/>
                <a:ea typeface="楷体_GB2312" pitchFamily="49" charset="-122"/>
              </a:rPr>
              <a:t>    整理员工非过错性解除合同的情形，企业要承</a:t>
            </a:r>
          </a:p>
          <a:p>
            <a:pPr>
              <a:lnSpc>
                <a:spcPct val="90000"/>
              </a:lnSpc>
              <a:buFont typeface="Arial" charset="0"/>
              <a:buNone/>
            </a:pPr>
            <a:r>
              <a:rPr lang="zh-CN" altLang="en-US">
                <a:latin typeface="楷体_GB2312" pitchFamily="49" charset="-122"/>
                <a:ea typeface="楷体_GB2312" pitchFamily="49" charset="-122"/>
              </a:rPr>
              <a:t>    担主要举证责任</a:t>
            </a:r>
          </a:p>
          <a:p>
            <a:pPr>
              <a:lnSpc>
                <a:spcPct val="90000"/>
              </a:lnSpc>
              <a:buFont typeface="Arial" charset="0"/>
              <a:buNone/>
            </a:pPr>
            <a:r>
              <a:rPr lang="en-US">
                <a:latin typeface="楷体_GB2312" pitchFamily="49" charset="-122"/>
                <a:ea typeface="楷体_GB2312" pitchFamily="49" charset="-122"/>
              </a:rPr>
              <a:t> b</a:t>
            </a:r>
            <a:r>
              <a:rPr lang="zh-CN" altLang="en-US">
                <a:latin typeface="楷体_GB2312" pitchFamily="49" charset="-122"/>
                <a:ea typeface="楷体_GB2312" pitchFamily="49" charset="-122"/>
              </a:rPr>
              <a:t>、将解除劳动合同的理由书面形式通知工会，听</a:t>
            </a:r>
          </a:p>
          <a:p>
            <a:pPr>
              <a:lnSpc>
                <a:spcPct val="90000"/>
              </a:lnSpc>
              <a:buFont typeface="Arial" charset="0"/>
              <a:buNone/>
            </a:pPr>
            <a:r>
              <a:rPr lang="zh-CN" altLang="en-US">
                <a:latin typeface="楷体_GB2312" pitchFamily="49" charset="-122"/>
                <a:ea typeface="楷体_GB2312" pitchFamily="49" charset="-122"/>
              </a:rPr>
              <a:t>    取工会意见，调整或纠正不当处理行为</a:t>
            </a:r>
          </a:p>
          <a:p>
            <a:pPr>
              <a:lnSpc>
                <a:spcPct val="90000"/>
              </a:lnSpc>
              <a:buFont typeface="Arial" charset="0"/>
              <a:buNone/>
            </a:pPr>
            <a:r>
              <a:rPr lang="en-US">
                <a:latin typeface="楷体_GB2312" pitchFamily="49" charset="-122"/>
                <a:ea typeface="楷体_GB2312" pitchFamily="49" charset="-122"/>
              </a:rPr>
              <a:t> c</a:t>
            </a:r>
            <a:r>
              <a:rPr lang="zh-CN" altLang="en-US">
                <a:latin typeface="楷体_GB2312" pitchFamily="49" charset="-122"/>
                <a:ea typeface="楷体_GB2312" pitchFamily="49" charset="-122"/>
              </a:rPr>
              <a:t>、提前</a:t>
            </a:r>
            <a:r>
              <a:rPr lang="en-US">
                <a:latin typeface="楷体_GB2312" pitchFamily="49" charset="-122"/>
                <a:ea typeface="楷体_GB2312" pitchFamily="49" charset="-122"/>
              </a:rPr>
              <a:t>30</a:t>
            </a:r>
            <a:r>
              <a:rPr lang="zh-CN" altLang="en-US">
                <a:latin typeface="楷体_GB2312" pitchFamily="49" charset="-122"/>
                <a:ea typeface="楷体_GB2312" pitchFamily="49" charset="-122"/>
              </a:rPr>
              <a:t>天书面形式通知员工，或未提前</a:t>
            </a:r>
            <a:r>
              <a:rPr lang="en-US">
                <a:latin typeface="楷体_GB2312" pitchFamily="49" charset="-122"/>
                <a:ea typeface="楷体_GB2312" pitchFamily="49" charset="-122"/>
              </a:rPr>
              <a:t>30</a:t>
            </a:r>
            <a:r>
              <a:rPr lang="zh-CN" altLang="en-US">
                <a:latin typeface="楷体_GB2312" pitchFamily="49" charset="-122"/>
                <a:ea typeface="楷体_GB2312" pitchFamily="49" charset="-122"/>
              </a:rPr>
              <a:t>天支</a:t>
            </a:r>
          </a:p>
          <a:p>
            <a:pPr>
              <a:lnSpc>
                <a:spcPct val="90000"/>
              </a:lnSpc>
              <a:buFont typeface="Arial" charset="0"/>
              <a:buNone/>
            </a:pPr>
            <a:r>
              <a:rPr lang="zh-CN" altLang="en-US">
                <a:latin typeface="楷体_GB2312" pitchFamily="49" charset="-122"/>
                <a:ea typeface="楷体_GB2312" pitchFamily="49" charset="-122"/>
              </a:rPr>
              <a:t>    付</a:t>
            </a:r>
            <a:r>
              <a:rPr lang="en-US">
                <a:latin typeface="楷体_GB2312" pitchFamily="49" charset="-122"/>
                <a:ea typeface="楷体_GB2312" pitchFamily="49" charset="-122"/>
              </a:rPr>
              <a:t>1</a:t>
            </a:r>
            <a:r>
              <a:rPr lang="zh-CN" altLang="en-US">
                <a:latin typeface="楷体_GB2312" pitchFamily="49" charset="-122"/>
                <a:ea typeface="楷体_GB2312" pitchFamily="49" charset="-122"/>
              </a:rPr>
              <a:t>个月待通知金形式解除劳动合同，并按法律</a:t>
            </a:r>
          </a:p>
          <a:p>
            <a:pPr>
              <a:lnSpc>
                <a:spcPct val="90000"/>
              </a:lnSpc>
              <a:buFont typeface="Arial" charset="0"/>
              <a:buNone/>
            </a:pPr>
            <a:r>
              <a:rPr lang="zh-CN" altLang="en-US">
                <a:latin typeface="楷体_GB2312" pitchFamily="49" charset="-122"/>
                <a:ea typeface="楷体_GB2312" pitchFamily="49" charset="-122"/>
              </a:rPr>
              <a:t>    规定支付经济补偿金</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endParaRPr lang="zh-CN" altLang="en-US"/>
          </a:p>
        </p:txBody>
      </p:sp>
      <p:sp>
        <p:nvSpPr>
          <p:cNvPr id="46083" name="Rectangle 3"/>
          <p:cNvSpPr>
            <a:spLocks noGrp="1" noChangeArrowheads="1"/>
          </p:cNvSpPr>
          <p:nvPr>
            <p:ph type="body" idx="1"/>
          </p:nvPr>
        </p:nvSpPr>
        <p:spPr/>
        <p:txBody>
          <a:bodyPr/>
          <a:lstStyle/>
          <a:p>
            <a:r>
              <a:rPr lang="zh-CN" altLang="en-US" sz="3600" b="1"/>
              <a:t>企业规章制度</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劳动合同法条文</a:t>
            </a:r>
          </a:p>
        </p:txBody>
      </p:sp>
      <p:sp>
        <p:nvSpPr>
          <p:cNvPr id="47107" name="Rectangle 3"/>
          <p:cNvSpPr>
            <a:spLocks noGrp="1" noChangeArrowheads="1"/>
          </p:cNvSpPr>
          <p:nvPr>
            <p:ph type="body" idx="1"/>
          </p:nvPr>
        </p:nvSpPr>
        <p:spPr/>
        <p:txBody>
          <a:bodyPr/>
          <a:lstStyle/>
          <a:p>
            <a:r>
              <a:rPr lang="zh-CN" altLang="en-US"/>
              <a:t>劳动者有下列情形之一的，用人单位可以解除劳动合同：  </a:t>
            </a:r>
          </a:p>
          <a:p>
            <a:r>
              <a:rPr lang="zh-CN" altLang="en-US"/>
              <a:t>（二）严重违反用人单位的规章制度的；</a:t>
            </a:r>
          </a:p>
          <a:p>
            <a:endParaRPr lang="zh-CN" altLang="en-US"/>
          </a:p>
          <a:p>
            <a:r>
              <a:rPr lang="zh-CN" altLang="en-US"/>
              <a:t>女职工违法计划生育问题。女职工违法计划生育仍然适用</a:t>
            </a:r>
            <a:r>
              <a:rPr lang="en-US" altLang="zh-CN"/>
              <a:t>《</a:t>
            </a:r>
            <a:r>
              <a:rPr lang="zh-CN" altLang="en-US"/>
              <a:t>女职工劳动保护特别规定</a:t>
            </a:r>
            <a:r>
              <a:rPr lang="en-US" altLang="zh-CN"/>
              <a:t>》</a:t>
            </a:r>
            <a:r>
              <a:rPr lang="zh-CN" altLang="en-US"/>
              <a:t>的有关条款，用人单位不得以女职工违法计划生育为由解除劳动合同。劳动合同、集体合同、</a:t>
            </a:r>
            <a:r>
              <a:rPr lang="zh-CN" altLang="en-US">
                <a:solidFill>
                  <a:schemeClr val="accent1"/>
                </a:solidFill>
              </a:rPr>
              <a:t>规章制度另有约定的除外</a:t>
            </a:r>
            <a:r>
              <a:rPr lang="zh-CN" altLang="en-US"/>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zh-CN" altLang="en-US"/>
              <a:t>案例</a:t>
            </a:r>
          </a:p>
        </p:txBody>
      </p:sp>
      <p:sp>
        <p:nvSpPr>
          <p:cNvPr id="11267" name="Rectangle 3"/>
          <p:cNvSpPr>
            <a:spLocks noGrp="1" noChangeArrowheads="1"/>
          </p:cNvSpPr>
          <p:nvPr>
            <p:ph type="body" idx="1"/>
          </p:nvPr>
        </p:nvSpPr>
        <p:spPr/>
        <p:txBody>
          <a:bodyPr/>
          <a:lstStyle/>
          <a:p>
            <a:pPr>
              <a:lnSpc>
                <a:spcPct val="90000"/>
              </a:lnSpc>
              <a:buFont typeface="Arial" charset="0"/>
              <a:buNone/>
            </a:pPr>
            <a:r>
              <a:rPr lang="zh-CN" altLang="en-US">
                <a:latin typeface="楷体_GB2312" pitchFamily="49" charset="-122"/>
                <a:ea typeface="楷体_GB2312" pitchFamily="49" charset="-122"/>
              </a:rPr>
              <a:t>  广州某银行招聘入职一批窗口服务人员，在经过了两轮</a:t>
            </a:r>
          </a:p>
          <a:p>
            <a:pPr>
              <a:lnSpc>
                <a:spcPct val="90000"/>
              </a:lnSpc>
              <a:buFont typeface="Arial" charset="0"/>
              <a:buNone/>
            </a:pPr>
            <a:r>
              <a:rPr lang="zh-CN" altLang="en-US">
                <a:latin typeface="楷体_GB2312" pitchFamily="49" charset="-122"/>
                <a:ea typeface="楷体_GB2312" pitchFamily="49" charset="-122"/>
              </a:rPr>
              <a:t>  面试后，银行向所有复试合格人员签发了书面的</a:t>
            </a:r>
            <a:r>
              <a:rPr lang="en-US">
                <a:latin typeface="楷体_GB2312" pitchFamily="49" charset="-122"/>
                <a:ea typeface="楷体_GB2312" pitchFamily="49" charset="-122"/>
              </a:rPr>
              <a:t>《</a:t>
            </a:r>
            <a:r>
              <a:rPr lang="zh-CN" altLang="en-US">
                <a:latin typeface="楷体_GB2312" pitchFamily="49" charset="-122"/>
                <a:ea typeface="楷体_GB2312" pitchFamily="49" charset="-122"/>
              </a:rPr>
              <a:t>录用通知书</a:t>
            </a:r>
            <a:r>
              <a:rPr lang="en-US">
                <a:latin typeface="楷体_GB2312" pitchFamily="49" charset="-122"/>
                <a:ea typeface="楷体_GB2312" pitchFamily="49" charset="-122"/>
              </a:rPr>
              <a:t>》</a:t>
            </a:r>
            <a:r>
              <a:rPr lang="zh-CN" altLang="en-US">
                <a:latin typeface="楷体_GB2312" pitchFamily="49" charset="-122"/>
                <a:ea typeface="楷体_GB2312" pitchFamily="49" charset="-122"/>
              </a:rPr>
              <a:t>，通知书的内容是：</a:t>
            </a:r>
            <a:r>
              <a:rPr lang="zh-CN" altLang="en-US">
                <a:latin typeface="Calibri"/>
                <a:ea typeface="楷体_GB2312" pitchFamily="49" charset="-122"/>
              </a:rPr>
              <a:t>“</a:t>
            </a:r>
            <a:r>
              <a:rPr lang="en-US">
                <a:latin typeface="Calibri"/>
                <a:ea typeface="楷体_GB2312" pitchFamily="49" charset="-122"/>
              </a:rPr>
              <a:t>·······</a:t>
            </a:r>
            <a:r>
              <a:rPr lang="zh-CN" altLang="en-US">
                <a:latin typeface="楷体_GB2312" pitchFamily="49" charset="-122"/>
                <a:ea typeface="楷体_GB2312" pitchFamily="49" charset="-122"/>
              </a:rPr>
              <a:t>恭喜您通过了我行招聘面试，您已被录取为</a:t>
            </a:r>
            <a:r>
              <a:rPr lang="en-US">
                <a:latin typeface="楷体_GB2312" pitchFamily="49" charset="-122"/>
                <a:ea typeface="楷体_GB2312" pitchFamily="49" charset="-122"/>
              </a:rPr>
              <a:t>XXXX</a:t>
            </a:r>
            <a:r>
              <a:rPr lang="zh-CN" altLang="en-US">
                <a:latin typeface="楷体_GB2312" pitchFamily="49" charset="-122"/>
                <a:ea typeface="楷体_GB2312" pitchFamily="49" charset="-122"/>
              </a:rPr>
              <a:t>岗位员工，请您于</a:t>
            </a:r>
            <a:r>
              <a:rPr lang="en-US">
                <a:latin typeface="楷体_GB2312" pitchFamily="49" charset="-122"/>
                <a:ea typeface="楷体_GB2312" pitchFamily="49" charset="-122"/>
              </a:rPr>
              <a:t>X</a:t>
            </a:r>
            <a:r>
              <a:rPr lang="zh-CN" altLang="en-US">
                <a:latin typeface="楷体_GB2312" pitchFamily="49" charset="-122"/>
                <a:ea typeface="楷体_GB2312" pitchFamily="49" charset="-122"/>
              </a:rPr>
              <a:t>月</a:t>
            </a:r>
            <a:r>
              <a:rPr lang="en-US">
                <a:latin typeface="楷体_GB2312" pitchFamily="49" charset="-122"/>
                <a:ea typeface="楷体_GB2312" pitchFamily="49" charset="-122"/>
              </a:rPr>
              <a:t>XX</a:t>
            </a:r>
            <a:r>
              <a:rPr lang="zh-CN" altLang="en-US">
                <a:latin typeface="楷体_GB2312" pitchFamily="49" charset="-122"/>
                <a:ea typeface="楷体_GB2312" pitchFamily="49" charset="-122"/>
              </a:rPr>
              <a:t>日前往广州市</a:t>
            </a:r>
            <a:r>
              <a:rPr lang="en-US">
                <a:latin typeface="楷体_GB2312" pitchFamily="49" charset="-122"/>
                <a:ea typeface="楷体_GB2312" pitchFamily="49" charset="-122"/>
              </a:rPr>
              <a:t>XXXX</a:t>
            </a:r>
            <a:r>
              <a:rPr lang="zh-CN" altLang="en-US">
                <a:latin typeface="楷体_GB2312" pitchFamily="49" charset="-122"/>
                <a:ea typeface="楷体_GB2312" pitchFamily="49" charset="-122"/>
              </a:rPr>
              <a:t>医院体检，并于</a:t>
            </a:r>
            <a:r>
              <a:rPr lang="en-US">
                <a:latin typeface="楷体_GB2312" pitchFamily="49" charset="-122"/>
                <a:ea typeface="楷体_GB2312" pitchFamily="49" charset="-122"/>
              </a:rPr>
              <a:t>XX</a:t>
            </a:r>
            <a:r>
              <a:rPr lang="zh-CN" altLang="en-US">
                <a:latin typeface="楷体_GB2312" pitchFamily="49" charset="-122"/>
                <a:ea typeface="楷体_GB2312" pitchFamily="49" charset="-122"/>
              </a:rPr>
              <a:t>日到我行报到，办理入职相关手续。</a:t>
            </a:r>
            <a:r>
              <a:rPr lang="zh-CN" altLang="en-US">
                <a:latin typeface="Calibri"/>
                <a:ea typeface="楷体_GB2312" pitchFamily="49" charset="-122"/>
              </a:rPr>
              <a:t>”</a:t>
            </a:r>
            <a:r>
              <a:rPr lang="zh-CN" altLang="en-US">
                <a:latin typeface="楷体_GB2312" pitchFamily="49" charset="-122"/>
                <a:ea typeface="楷体_GB2312" pitchFamily="49" charset="-122"/>
              </a:rPr>
              <a:t>。被录用的其中一名女求职者在前往指定的体检医院途中遭遇车祸，经抢救仍在深度昏迷中。该女子家属提出认定工伤，要求银行承担相应的责任，但银行提出该女子并未真正报到，未办理入职手续，还不能视为正式的员工，因此不能认定为工伤，银行愿意从人道主义的角度出发，给予一定的援助金。但拒绝家属提出的要求。</a:t>
            </a:r>
          </a:p>
          <a:p>
            <a:pPr>
              <a:lnSpc>
                <a:spcPct val="90000"/>
              </a:lnSpc>
            </a:pPr>
            <a:endParaRPr lang="zh-CN" altLang="en-US" b="1">
              <a:latin typeface="楷体_GB2312" pitchFamily="49" charset="-122"/>
              <a:ea typeface="楷体_GB2312" pitchFamily="49"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zh-CN" altLang="en-US"/>
              <a:t>案例</a:t>
            </a:r>
          </a:p>
        </p:txBody>
      </p:sp>
      <p:sp>
        <p:nvSpPr>
          <p:cNvPr id="48131" name="Rectangle 3"/>
          <p:cNvSpPr>
            <a:spLocks noGrp="1" noChangeArrowheads="1"/>
          </p:cNvSpPr>
          <p:nvPr>
            <p:ph type="body" idx="1"/>
          </p:nvPr>
        </p:nvSpPr>
        <p:spPr/>
        <p:txBody>
          <a:bodyPr/>
          <a:lstStyle/>
          <a:p>
            <a:pPr>
              <a:buFont typeface="Arial" charset="0"/>
              <a:buNone/>
            </a:pPr>
            <a:r>
              <a:rPr lang="zh-CN" altLang="en-US" b="1">
                <a:latin typeface="楷体_GB2312" pitchFamily="49" charset="-122"/>
                <a:ea typeface="楷体_GB2312" pitchFamily="49" charset="-122"/>
              </a:rPr>
              <a:t>  </a:t>
            </a:r>
            <a:r>
              <a:rPr lang="zh-CN" altLang="en-US">
                <a:latin typeface="楷体_GB2312" pitchFamily="49" charset="-122"/>
                <a:ea typeface="楷体_GB2312" pitchFamily="49" charset="-122"/>
              </a:rPr>
              <a:t>  张某自</a:t>
            </a:r>
            <a:r>
              <a:rPr lang="en-US">
                <a:latin typeface="楷体_GB2312" pitchFamily="49" charset="-122"/>
                <a:ea typeface="楷体_GB2312" pitchFamily="49" charset="-122"/>
              </a:rPr>
              <a:t>2008</a:t>
            </a:r>
            <a:r>
              <a:rPr lang="zh-CN" altLang="en-US">
                <a:latin typeface="楷体_GB2312" pitchFamily="49" charset="-122"/>
                <a:ea typeface="楷体_GB2312" pitchFamily="49" charset="-122"/>
              </a:rPr>
              <a:t>年</a:t>
            </a:r>
            <a:r>
              <a:rPr lang="en-US">
                <a:latin typeface="楷体_GB2312" pitchFamily="49" charset="-122"/>
                <a:ea typeface="楷体_GB2312" pitchFamily="49" charset="-122"/>
              </a:rPr>
              <a:t>9</a:t>
            </a:r>
            <a:r>
              <a:rPr lang="zh-CN" altLang="en-US">
                <a:latin typeface="楷体_GB2312" pitchFamily="49" charset="-122"/>
                <a:ea typeface="楷体_GB2312" pitchFamily="49" charset="-122"/>
              </a:rPr>
              <a:t>月</a:t>
            </a:r>
            <a:r>
              <a:rPr lang="en-US">
                <a:latin typeface="楷体_GB2312" pitchFamily="49" charset="-122"/>
                <a:ea typeface="楷体_GB2312" pitchFamily="49" charset="-122"/>
              </a:rPr>
              <a:t>1</a:t>
            </a:r>
            <a:r>
              <a:rPr lang="zh-CN" altLang="en-US">
                <a:latin typeface="楷体_GB2312" pitchFamily="49" charset="-122"/>
                <a:ea typeface="楷体_GB2312" pitchFamily="49" charset="-122"/>
              </a:rPr>
              <a:t>日入职</a:t>
            </a:r>
            <a:r>
              <a:rPr lang="en-US">
                <a:latin typeface="楷体_GB2312" pitchFamily="49" charset="-122"/>
                <a:ea typeface="楷体_GB2312" pitchFamily="49" charset="-122"/>
              </a:rPr>
              <a:t>A</a:t>
            </a:r>
            <a:r>
              <a:rPr lang="zh-CN" altLang="en-US">
                <a:latin typeface="楷体_GB2312" pitchFamily="49" charset="-122"/>
                <a:ea typeface="楷体_GB2312" pitchFamily="49" charset="-122"/>
              </a:rPr>
              <a:t>公司任部门经理，约定试用期为</a:t>
            </a:r>
            <a:r>
              <a:rPr lang="en-US">
                <a:latin typeface="楷体_GB2312" pitchFamily="49" charset="-122"/>
                <a:ea typeface="楷体_GB2312" pitchFamily="49" charset="-122"/>
              </a:rPr>
              <a:t>3</a:t>
            </a:r>
            <a:r>
              <a:rPr lang="zh-CN" altLang="en-US">
                <a:latin typeface="楷体_GB2312" pitchFamily="49" charset="-122"/>
                <a:ea typeface="楷体_GB2312" pitchFamily="49" charset="-122"/>
              </a:rPr>
              <a:t>个月，试用期工资为</a:t>
            </a:r>
            <a:r>
              <a:rPr lang="en-US">
                <a:latin typeface="楷体_GB2312" pitchFamily="49" charset="-122"/>
                <a:ea typeface="楷体_GB2312" pitchFamily="49" charset="-122"/>
              </a:rPr>
              <a:t>6400</a:t>
            </a:r>
            <a:r>
              <a:rPr lang="zh-CN" altLang="en-US">
                <a:latin typeface="楷体_GB2312" pitchFamily="49" charset="-122"/>
                <a:ea typeface="楷体_GB2312" pitchFamily="49" charset="-122"/>
              </a:rPr>
              <a:t>元</a:t>
            </a:r>
            <a:r>
              <a:rPr lang="en-US">
                <a:latin typeface="楷体_GB2312" pitchFamily="49" charset="-122"/>
                <a:ea typeface="楷体_GB2312" pitchFamily="49" charset="-122"/>
              </a:rPr>
              <a:t>/</a:t>
            </a:r>
            <a:r>
              <a:rPr lang="zh-CN" altLang="en-US">
                <a:latin typeface="楷体_GB2312" pitchFamily="49" charset="-122"/>
                <a:ea typeface="楷体_GB2312" pitchFamily="49" charset="-122"/>
              </a:rPr>
              <a:t>月，工作到同年的</a:t>
            </a:r>
            <a:r>
              <a:rPr lang="en-US">
                <a:latin typeface="楷体_GB2312" pitchFamily="49" charset="-122"/>
                <a:ea typeface="楷体_GB2312" pitchFamily="49" charset="-122"/>
              </a:rPr>
              <a:t>11</a:t>
            </a:r>
            <a:r>
              <a:rPr lang="zh-CN" altLang="en-US">
                <a:latin typeface="楷体_GB2312" pitchFamily="49" charset="-122"/>
                <a:ea typeface="楷体_GB2312" pitchFamily="49" charset="-122"/>
              </a:rPr>
              <a:t>月</a:t>
            </a:r>
            <a:r>
              <a:rPr lang="en-US">
                <a:latin typeface="楷体_GB2312" pitchFamily="49" charset="-122"/>
                <a:ea typeface="楷体_GB2312" pitchFamily="49" charset="-122"/>
              </a:rPr>
              <a:t>25</a:t>
            </a:r>
            <a:r>
              <a:rPr lang="zh-CN" altLang="en-US">
                <a:latin typeface="楷体_GB2312" pitchFamily="49" charset="-122"/>
                <a:ea typeface="楷体_GB2312" pitchFamily="49" charset="-122"/>
              </a:rPr>
              <a:t>日，企业以该员工不符合录用条件为理由解除了劳动关系。张某遂以工作期间存在加班，但公司未足额支付加班费为由申请劳动争议仲裁，并提交其加班的打卡记录及加班登记表为证。要求企业补发加班费、并支付经济补偿金和待通知金。</a:t>
            </a:r>
          </a:p>
          <a:p>
            <a:endParaRPr lang="zh-CN" altLang="en-US" b="1">
              <a:latin typeface="楷体_GB2312" pitchFamily="49" charset="-122"/>
              <a:ea typeface="楷体_GB2312" pitchFamily="49"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zh-CN" altLang="en-US"/>
              <a:t>案例</a:t>
            </a:r>
          </a:p>
        </p:txBody>
      </p:sp>
      <p:sp>
        <p:nvSpPr>
          <p:cNvPr id="49155" name="Rectangle 3"/>
          <p:cNvSpPr>
            <a:spLocks noGrp="1" noChangeArrowheads="1"/>
          </p:cNvSpPr>
          <p:nvPr>
            <p:ph type="body" idx="1"/>
          </p:nvPr>
        </p:nvSpPr>
        <p:spPr/>
        <p:txBody>
          <a:bodyPr/>
          <a:lstStyle/>
          <a:p>
            <a:pPr>
              <a:buFont typeface="Arial" charset="0"/>
              <a:buNone/>
            </a:pPr>
            <a:r>
              <a:rPr lang="zh-CN" altLang="en-US">
                <a:latin typeface="楷体_GB2312" pitchFamily="49" charset="-122"/>
                <a:ea typeface="楷体_GB2312" pitchFamily="49" charset="-122"/>
              </a:rPr>
              <a:t>     企业认可上述两样记录中员工的签名是真实，但公司制度中规定：员工如需加班必须事先填写加班申请单，经主管上级领导核实签字后方可生效。而张某的打卡记录和加班等级表中并没有主管领导的签字，因此不同意张某的诉求。</a:t>
            </a:r>
          </a:p>
          <a:p>
            <a:pPr>
              <a:buFont typeface="Arial" charset="0"/>
              <a:buNone/>
            </a:pPr>
            <a:r>
              <a:rPr lang="zh-CN" altLang="en-US">
                <a:latin typeface="楷体_GB2312" pitchFamily="49" charset="-122"/>
                <a:ea typeface="楷体_GB2312" pitchFamily="49" charset="-122"/>
              </a:rPr>
              <a:t>   张某则称：从未见过该制度，对该制度不予认可。企业则称：一直是按该制度执行的。</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zh-CN" altLang="en-US"/>
              <a:t>思考</a:t>
            </a:r>
          </a:p>
        </p:txBody>
      </p:sp>
      <p:sp>
        <p:nvSpPr>
          <p:cNvPr id="50179" name="Rectangle 3"/>
          <p:cNvSpPr>
            <a:spLocks noGrp="1" noChangeArrowheads="1"/>
          </p:cNvSpPr>
          <p:nvPr>
            <p:ph type="body" idx="1"/>
          </p:nvPr>
        </p:nvSpPr>
        <p:spPr/>
        <p:txBody>
          <a:bodyPr/>
          <a:lstStyle/>
          <a:p>
            <a:pPr>
              <a:lnSpc>
                <a:spcPct val="90000"/>
              </a:lnSpc>
              <a:buFont typeface="Arial" charset="0"/>
              <a:buNone/>
            </a:pPr>
            <a:r>
              <a:rPr lang="zh-CN" altLang="en-US">
                <a:latin typeface="楷体_GB2312" pitchFamily="49" charset="-122"/>
                <a:ea typeface="楷体_GB2312" pitchFamily="49" charset="-122"/>
              </a:rPr>
              <a:t>该企业的规章制度是否是有效的制度？</a:t>
            </a:r>
          </a:p>
          <a:p>
            <a:pPr>
              <a:lnSpc>
                <a:spcPct val="90000"/>
              </a:lnSpc>
              <a:buFont typeface="Arial" charset="0"/>
              <a:buNone/>
            </a:pPr>
            <a:r>
              <a:rPr lang="zh-CN" altLang="en-US">
                <a:latin typeface="楷体_GB2312" pitchFamily="49" charset="-122"/>
                <a:ea typeface="楷体_GB2312" pitchFamily="49" charset="-122"/>
              </a:rPr>
              <a:t>如果企业无法证明该员工知道该制度，则该制度是否可用于解决劳动争议？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zh-CN" altLang="en-US">
                <a:latin typeface="楷体_GB2312" pitchFamily="49" charset="-122"/>
                <a:ea typeface="楷体_GB2312" pitchFamily="49" charset="-122"/>
              </a:rPr>
              <a:t>规章制度的法律地位</a:t>
            </a:r>
          </a:p>
        </p:txBody>
      </p:sp>
      <p:sp>
        <p:nvSpPr>
          <p:cNvPr id="51203" name="Rectangle 3"/>
          <p:cNvSpPr>
            <a:spLocks noGrp="1" noChangeArrowheads="1"/>
          </p:cNvSpPr>
          <p:nvPr>
            <p:ph type="body" idx="1"/>
          </p:nvPr>
        </p:nvSpPr>
        <p:spPr/>
        <p:txBody>
          <a:bodyPr/>
          <a:lstStyle/>
          <a:p>
            <a:pPr>
              <a:buFont typeface="Wingdings" pitchFamily="2" charset="2"/>
              <a:buChar char="Ø"/>
            </a:pPr>
            <a:r>
              <a:rPr lang="en-US">
                <a:latin typeface="楷体_GB2312" pitchFamily="49" charset="-122"/>
                <a:ea typeface="楷体_GB2312" pitchFamily="49" charset="-122"/>
              </a:rPr>
              <a:t>《</a:t>
            </a:r>
            <a:r>
              <a:rPr lang="zh-CN" altLang="en-US">
                <a:latin typeface="楷体_GB2312" pitchFamily="49" charset="-122"/>
                <a:ea typeface="楷体_GB2312" pitchFamily="49" charset="-122"/>
              </a:rPr>
              <a:t>劳动法</a:t>
            </a:r>
            <a:r>
              <a:rPr lang="en-US">
                <a:latin typeface="楷体_GB2312" pitchFamily="49" charset="-122"/>
                <a:ea typeface="楷体_GB2312" pitchFamily="49" charset="-122"/>
              </a:rPr>
              <a:t>》</a:t>
            </a:r>
            <a:r>
              <a:rPr lang="zh-CN" altLang="en-US">
                <a:latin typeface="楷体_GB2312" pitchFamily="49" charset="-122"/>
                <a:ea typeface="楷体_GB2312" pitchFamily="49" charset="-122"/>
              </a:rPr>
              <a:t>第四条 用人单位应当依法建立和完善规章制度，保障劳动者享有劳动权利和履行劳动义务。 </a:t>
            </a:r>
          </a:p>
          <a:p>
            <a:pPr>
              <a:buFont typeface="Wingdings" pitchFamily="2" charset="2"/>
              <a:buChar char="Ø"/>
            </a:pPr>
            <a:endParaRPr lang="zh-CN" altLang="en-US">
              <a:latin typeface="楷体_GB2312" pitchFamily="49" charset="-122"/>
              <a:ea typeface="楷体_GB2312" pitchFamily="49"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atin typeface="楷体_GB2312" pitchFamily="49" charset="-122"/>
                <a:ea typeface="楷体_GB2312" pitchFamily="49" charset="-122"/>
              </a:rPr>
              <a:t>《</a:t>
            </a:r>
            <a:r>
              <a:rPr lang="zh-CN" altLang="en-US">
                <a:latin typeface="楷体_GB2312" pitchFamily="49" charset="-122"/>
                <a:ea typeface="楷体_GB2312" pitchFamily="49" charset="-122"/>
              </a:rPr>
              <a:t>劳动合同法</a:t>
            </a:r>
            <a:r>
              <a:rPr lang="en-US">
                <a:latin typeface="楷体_GB2312" pitchFamily="49" charset="-122"/>
                <a:ea typeface="楷体_GB2312" pitchFamily="49" charset="-122"/>
              </a:rPr>
              <a:t>》</a:t>
            </a:r>
            <a:r>
              <a:rPr lang="zh-CN" altLang="en-US">
                <a:latin typeface="楷体_GB2312" pitchFamily="49" charset="-122"/>
                <a:ea typeface="楷体_GB2312" pitchFamily="49" charset="-122"/>
              </a:rPr>
              <a:t>第四条</a:t>
            </a:r>
          </a:p>
        </p:txBody>
      </p:sp>
      <p:sp>
        <p:nvSpPr>
          <p:cNvPr id="52227" name="Rectangle 3"/>
          <p:cNvSpPr>
            <a:spLocks noGrp="1" noChangeArrowheads="1"/>
          </p:cNvSpPr>
          <p:nvPr>
            <p:ph type="body" idx="1"/>
          </p:nvPr>
        </p:nvSpPr>
        <p:spPr/>
        <p:txBody>
          <a:bodyPr/>
          <a:lstStyle/>
          <a:p>
            <a:r>
              <a:rPr lang="zh-CN" altLang="en-US" sz="2000"/>
              <a:t>用人单位应当依法建立和完善劳动规章制度，保障劳动者享有劳动权利、履行劳动义务。 </a:t>
            </a:r>
          </a:p>
          <a:p>
            <a:r>
              <a:rPr lang="zh-CN" altLang="en-US" sz="2000"/>
              <a:t>用人单位在制定、修改或者决定有关劳动报酬、工作时间、休息休假、劳动安全卫生、保险福利、职工培训、劳动纪律以及劳动定额管理等直接涉及劳动者切身利益的规章制度或者重大事项时，应当经职工代表大会或者全体职工讨论，提出方案和意见，与工会或者职工代表</a:t>
            </a:r>
            <a:r>
              <a:rPr lang="zh-CN" altLang="en-US" sz="2000">
                <a:solidFill>
                  <a:schemeClr val="tx2"/>
                </a:solidFill>
              </a:rPr>
              <a:t>平等协商确定</a:t>
            </a:r>
            <a:r>
              <a:rPr lang="zh-CN" altLang="en-US" sz="2000"/>
              <a:t>。 </a:t>
            </a:r>
          </a:p>
          <a:p>
            <a:r>
              <a:rPr lang="zh-CN" altLang="en-US" sz="2000"/>
              <a:t>在规章制度和重大事项决定实施过程中，工会或者职工认为不适当的，有权向用人单位提出，通过协商予以修改完善。 </a:t>
            </a:r>
          </a:p>
          <a:p>
            <a:r>
              <a:rPr lang="zh-CN" altLang="en-US" sz="2000"/>
              <a:t>用人单位应当将直接涉及劳动者切身利益的规章制度和重大事项决定</a:t>
            </a:r>
            <a:r>
              <a:rPr lang="zh-CN" altLang="en-US" sz="2000">
                <a:solidFill>
                  <a:schemeClr val="tx2"/>
                </a:solidFill>
              </a:rPr>
              <a:t>公示，或者告知劳动者</a:t>
            </a:r>
            <a:r>
              <a:rPr lang="zh-CN" altLang="en-US" sz="2000"/>
              <a:t>。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endParaRPr lang="zh-CN" altLang="en-US"/>
          </a:p>
        </p:txBody>
      </p:sp>
      <p:sp>
        <p:nvSpPr>
          <p:cNvPr id="53251" name="Rectangle 3"/>
          <p:cNvSpPr>
            <a:spLocks noGrp="1" noChangeArrowheads="1"/>
          </p:cNvSpPr>
          <p:nvPr>
            <p:ph type="body" idx="1"/>
          </p:nvPr>
        </p:nvSpPr>
        <p:spPr/>
        <p:txBody>
          <a:bodyPr/>
          <a:lstStyle/>
          <a:p>
            <a:r>
              <a:rPr lang="en-US">
                <a:latin typeface="楷体_GB2312" pitchFamily="49" charset="-122"/>
                <a:ea typeface="楷体_GB2312" pitchFamily="49" charset="-122"/>
              </a:rPr>
              <a:t>《</a:t>
            </a:r>
            <a:r>
              <a:rPr lang="zh-CN" altLang="en-US">
                <a:latin typeface="楷体_GB2312" pitchFamily="49" charset="-122"/>
                <a:ea typeface="楷体_GB2312" pitchFamily="49" charset="-122"/>
              </a:rPr>
              <a:t>关于审理劳动争议案件适用法律若干问题的解释</a:t>
            </a:r>
            <a:r>
              <a:rPr lang="en-US">
                <a:latin typeface="楷体_GB2312" pitchFamily="49" charset="-122"/>
                <a:ea typeface="楷体_GB2312" pitchFamily="49" charset="-122"/>
              </a:rPr>
              <a:t>》</a:t>
            </a:r>
            <a:r>
              <a:rPr lang="zh-CN" altLang="en-US">
                <a:latin typeface="楷体_GB2312" pitchFamily="49" charset="-122"/>
                <a:ea typeface="楷体_GB2312" pitchFamily="49" charset="-122"/>
              </a:rPr>
              <a:t>第十九条  </a:t>
            </a:r>
            <a:r>
              <a:rPr lang="zh-CN" altLang="en-US">
                <a:latin typeface="华文楷体"/>
                <a:ea typeface="楷体_GB2312" pitchFamily="49" charset="-122"/>
              </a:rPr>
              <a:t>“</a:t>
            </a:r>
            <a:r>
              <a:rPr lang="zh-CN" altLang="en-US">
                <a:latin typeface="楷体_GB2312" pitchFamily="49" charset="-122"/>
                <a:ea typeface="楷体_GB2312" pitchFamily="49" charset="-122"/>
              </a:rPr>
              <a:t>用人单位根据</a:t>
            </a:r>
            <a:r>
              <a:rPr lang="en-US">
                <a:latin typeface="楷体_GB2312" pitchFamily="49" charset="-122"/>
                <a:ea typeface="楷体_GB2312" pitchFamily="49" charset="-122"/>
              </a:rPr>
              <a:t>&lt;</a:t>
            </a:r>
            <a:r>
              <a:rPr lang="zh-CN" altLang="en-US">
                <a:latin typeface="楷体_GB2312" pitchFamily="49" charset="-122"/>
                <a:ea typeface="楷体_GB2312" pitchFamily="49" charset="-122"/>
              </a:rPr>
              <a:t>劳动法</a:t>
            </a:r>
            <a:r>
              <a:rPr lang="en-US">
                <a:latin typeface="楷体_GB2312" pitchFamily="49" charset="-122"/>
                <a:ea typeface="楷体_GB2312" pitchFamily="49" charset="-122"/>
              </a:rPr>
              <a:t>&gt;</a:t>
            </a:r>
            <a:r>
              <a:rPr lang="zh-CN" altLang="en-US">
                <a:latin typeface="楷体_GB2312" pitchFamily="49" charset="-122"/>
                <a:ea typeface="楷体_GB2312" pitchFamily="49" charset="-122"/>
              </a:rPr>
              <a:t>第四条之规定，通过</a:t>
            </a:r>
            <a:r>
              <a:rPr lang="zh-CN" altLang="en-US">
                <a:solidFill>
                  <a:schemeClr val="tx2"/>
                </a:solidFill>
                <a:latin typeface="楷体_GB2312" pitchFamily="49" charset="-122"/>
                <a:ea typeface="楷体_GB2312" pitchFamily="49" charset="-122"/>
              </a:rPr>
              <a:t>民主程序</a:t>
            </a:r>
            <a:r>
              <a:rPr lang="zh-CN" altLang="en-US">
                <a:latin typeface="楷体_GB2312" pitchFamily="49" charset="-122"/>
                <a:ea typeface="楷体_GB2312" pitchFamily="49" charset="-122"/>
              </a:rPr>
              <a:t>制定的规章制度，不违反国家法律、行政法规及政策规定，并已</a:t>
            </a:r>
            <a:r>
              <a:rPr lang="zh-CN" altLang="en-US">
                <a:solidFill>
                  <a:schemeClr val="accent1"/>
                </a:solidFill>
                <a:effectLst>
                  <a:outerShdw blurRad="38100" dist="38100" dir="2700000" algn="tl">
                    <a:srgbClr val="C0C0C0"/>
                  </a:outerShdw>
                </a:effectLst>
                <a:latin typeface="楷体_GB2312" pitchFamily="49" charset="-122"/>
                <a:ea typeface="楷体_GB2312" pitchFamily="49" charset="-122"/>
              </a:rPr>
              <a:t>向劳动者公示</a:t>
            </a:r>
            <a:r>
              <a:rPr lang="zh-CN" altLang="en-US">
                <a:latin typeface="楷体_GB2312" pitchFamily="49" charset="-122"/>
                <a:ea typeface="楷体_GB2312" pitchFamily="49" charset="-122"/>
              </a:rPr>
              <a:t>的，可以作为人民法院审理劳动争议案件的依据</a:t>
            </a:r>
            <a:r>
              <a:rPr lang="zh-CN" altLang="en-US">
                <a:latin typeface="华文楷体"/>
                <a:ea typeface="楷体_GB2312" pitchFamily="49" charset="-122"/>
              </a:rPr>
              <a:t>”</a:t>
            </a:r>
            <a:r>
              <a:rPr lang="zh-CN" altLang="en-US">
                <a:latin typeface="楷体_GB2312" pitchFamily="49" charset="-122"/>
                <a:ea typeface="楷体_GB2312" pitchFamily="49" charset="-122"/>
              </a:rPr>
              <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endParaRPr lang="zh-CN" altLang="en-US"/>
          </a:p>
        </p:txBody>
      </p:sp>
      <p:sp>
        <p:nvSpPr>
          <p:cNvPr id="54275" name="Rectangle 3"/>
          <p:cNvSpPr>
            <a:spLocks noGrp="1" noChangeArrowheads="1"/>
          </p:cNvSpPr>
          <p:nvPr>
            <p:ph type="body" idx="1"/>
          </p:nvPr>
        </p:nvSpPr>
        <p:spPr/>
        <p:txBody>
          <a:bodyPr/>
          <a:lstStyle/>
          <a:p>
            <a:r>
              <a:rPr lang="zh-CN" altLang="en-US" sz="3600" b="1"/>
              <a:t>经济补偿金、赔偿金</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algn="ctr"/>
            <a:r>
              <a:rPr lang="zh-CN" altLang="en-US"/>
              <a:t>用人单位需要经济补偿金的情形1</a:t>
            </a:r>
          </a:p>
        </p:txBody>
      </p:sp>
      <p:sp>
        <p:nvSpPr>
          <p:cNvPr id="55299" name="Rectangle 3"/>
          <p:cNvSpPr>
            <a:spLocks noGrp="1" noChangeArrowheads="1"/>
          </p:cNvSpPr>
          <p:nvPr>
            <p:ph type="body" idx="1"/>
          </p:nvPr>
        </p:nvSpPr>
        <p:spPr/>
        <p:txBody>
          <a:bodyPr/>
          <a:lstStyle/>
          <a:p>
            <a:pPr>
              <a:lnSpc>
                <a:spcPct val="90000"/>
              </a:lnSpc>
              <a:buFont typeface="Arial" charset="0"/>
              <a:buNone/>
            </a:pPr>
            <a:r>
              <a:rPr lang="zh-CN" altLang="en-US"/>
              <a:t>（一）未按照劳动合同约定提供劳动保护或者劳动条件的； </a:t>
            </a:r>
          </a:p>
          <a:p>
            <a:pPr>
              <a:lnSpc>
                <a:spcPct val="90000"/>
              </a:lnSpc>
              <a:buFont typeface="Arial" charset="0"/>
              <a:buNone/>
            </a:pPr>
            <a:r>
              <a:rPr lang="zh-CN" altLang="en-US"/>
              <a:t>（二）未及时足额支付劳动报酬的； </a:t>
            </a:r>
          </a:p>
          <a:p>
            <a:pPr>
              <a:lnSpc>
                <a:spcPct val="90000"/>
              </a:lnSpc>
              <a:buFont typeface="Arial" charset="0"/>
              <a:buNone/>
            </a:pPr>
            <a:r>
              <a:rPr lang="zh-CN" altLang="en-US"/>
              <a:t>（三）未依法为劳动者缴纳社会保险费的； </a:t>
            </a:r>
          </a:p>
          <a:p>
            <a:pPr>
              <a:lnSpc>
                <a:spcPct val="90000"/>
              </a:lnSpc>
              <a:buFont typeface="Arial" charset="0"/>
              <a:buNone/>
            </a:pPr>
            <a:r>
              <a:rPr lang="zh-CN" altLang="en-US"/>
              <a:t>（四）用人单位的规章制度违反法律、法规的规定，损害劳动者权益的； </a:t>
            </a:r>
          </a:p>
          <a:p>
            <a:pPr>
              <a:lnSpc>
                <a:spcPct val="90000"/>
              </a:lnSpc>
              <a:buFont typeface="Arial" charset="0"/>
              <a:buNone/>
            </a:pPr>
            <a:r>
              <a:rPr lang="zh-CN" altLang="en-US"/>
              <a:t>（五）因欺诈、胁迫乘人之危迫使一方违背真实意思的情形订立劳动合同致使劳动合同无效的； </a:t>
            </a:r>
          </a:p>
          <a:p>
            <a:pPr>
              <a:lnSpc>
                <a:spcPct val="90000"/>
              </a:lnSpc>
              <a:buFont typeface="Arial" charset="0"/>
              <a:buNone/>
            </a:pPr>
            <a:r>
              <a:rPr lang="zh-CN" altLang="en-US"/>
              <a:t>（六）用人单位提出与劳动者解除劳动合同，并协商一致解除劳动合同。</a:t>
            </a:r>
          </a:p>
          <a:p>
            <a:pPr>
              <a:lnSpc>
                <a:spcPct val="90000"/>
              </a:lnSpc>
            </a:pPr>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zh-CN" altLang="en-US"/>
              <a:t>思考</a:t>
            </a:r>
          </a:p>
        </p:txBody>
      </p:sp>
      <p:sp>
        <p:nvSpPr>
          <p:cNvPr id="56323" name="Rectangle 3"/>
          <p:cNvSpPr>
            <a:spLocks noGrp="1" noChangeArrowheads="1"/>
          </p:cNvSpPr>
          <p:nvPr>
            <p:ph type="body" idx="1"/>
          </p:nvPr>
        </p:nvSpPr>
        <p:spPr/>
        <p:txBody>
          <a:bodyPr/>
          <a:lstStyle/>
          <a:p>
            <a:pPr>
              <a:lnSpc>
                <a:spcPct val="90000"/>
              </a:lnSpc>
            </a:pPr>
            <a:r>
              <a:rPr lang="zh-CN" altLang="en-US"/>
              <a:t>思考：“未及时支付劳动报酬”是否包括未及时支付加班报酬？是否包括高温津贴？是否包括年假工资？</a:t>
            </a:r>
          </a:p>
          <a:p>
            <a:pPr>
              <a:lnSpc>
                <a:spcPct val="90000"/>
              </a:lnSpc>
            </a:pPr>
            <a:endParaRPr lang="zh-CN" altLang="en-US"/>
          </a:p>
          <a:p>
            <a:pPr>
              <a:lnSpc>
                <a:spcPct val="90000"/>
              </a:lnSpc>
            </a:pPr>
            <a:r>
              <a:rPr lang="zh-CN" altLang="en-US"/>
              <a:t>思考：不买公积金是否可以解除劳动合同并得到经济补偿金？不买生育保险可否可以解除劳动合同并得到经济补偿金？欠缴保险可否可以解除劳动合同并得到经济补偿金？</a:t>
            </a:r>
          </a:p>
          <a:p>
            <a:pPr>
              <a:lnSpc>
                <a:spcPct val="90000"/>
              </a:lnSpc>
            </a:pPr>
            <a:endParaRPr lang="zh-CN" altLang="en-US"/>
          </a:p>
          <a:p>
            <a:endParaRPr lang="zh-CN"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algn="ctr"/>
            <a:r>
              <a:rPr lang="zh-CN" altLang="en-US"/>
              <a:t>用人单位需要经济补偿金的情形2</a:t>
            </a:r>
          </a:p>
        </p:txBody>
      </p:sp>
      <p:sp>
        <p:nvSpPr>
          <p:cNvPr id="57347" name="Rectangle 3"/>
          <p:cNvSpPr>
            <a:spLocks noGrp="1" noChangeArrowheads="1"/>
          </p:cNvSpPr>
          <p:nvPr>
            <p:ph type="body" idx="1"/>
          </p:nvPr>
        </p:nvSpPr>
        <p:spPr/>
        <p:txBody>
          <a:bodyPr/>
          <a:lstStyle/>
          <a:p>
            <a:r>
              <a:rPr lang="zh-CN" altLang="en-US"/>
              <a:t>有下列情形之一的，用人单位提前三十日以书面形式通知劳动者本人或者额外支付劳动者一个月工资后，可以解除劳动合同： </a:t>
            </a:r>
          </a:p>
          <a:p>
            <a:r>
              <a:rPr lang="zh-CN" altLang="en-US"/>
              <a:t>　　（一）劳动者患病或者非因工负伤，在规定的医疗期满后不能从事原工作，也不能从事由用人单位另行安排的工作的； </a:t>
            </a:r>
          </a:p>
          <a:p>
            <a:r>
              <a:rPr lang="zh-CN" altLang="en-US"/>
              <a:t>　　（二）劳动者不能胜任工作，经过培训或者调整工作岗位，仍不能胜任工作的； </a:t>
            </a:r>
          </a:p>
          <a:p>
            <a:r>
              <a:rPr lang="zh-CN" altLang="en-US"/>
              <a:t>　　（三）劳动合同订立时所依据的客观情况发生重大变化，致使劳动合同无法履行，经用人单位与劳动者协商，未能就变更劳动合同内容达成协议的。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zh-CN" altLang="en-US"/>
              <a:t>思考</a:t>
            </a:r>
          </a:p>
        </p:txBody>
      </p:sp>
      <p:sp>
        <p:nvSpPr>
          <p:cNvPr id="12291" name="Rectangle 3"/>
          <p:cNvSpPr>
            <a:spLocks noGrp="1" noChangeArrowheads="1"/>
          </p:cNvSpPr>
          <p:nvPr>
            <p:ph type="body" idx="1"/>
          </p:nvPr>
        </p:nvSpPr>
        <p:spPr/>
        <p:txBody>
          <a:bodyPr/>
          <a:lstStyle/>
          <a:p>
            <a:pPr>
              <a:buFont typeface="Arial" charset="0"/>
              <a:buNone/>
            </a:pPr>
            <a:r>
              <a:rPr lang="zh-CN" altLang="en-US">
                <a:latin typeface="楷体_GB2312" pitchFamily="49" charset="-122"/>
                <a:ea typeface="楷体_GB2312" pitchFamily="49" charset="-122"/>
              </a:rPr>
              <a:t>双方是否建立了劳动法律关系？</a:t>
            </a:r>
          </a:p>
          <a:p>
            <a:pPr>
              <a:buFont typeface="Arial" charset="0"/>
              <a:buNone/>
            </a:pPr>
            <a:r>
              <a:rPr lang="zh-CN" altLang="en-US">
                <a:latin typeface="楷体_GB2312" pitchFamily="49" charset="-122"/>
                <a:ea typeface="楷体_GB2312" pitchFamily="49" charset="-122"/>
              </a:rPr>
              <a:t>该女子所受的伤是否属于工伤？</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algn="ctr"/>
            <a:r>
              <a:rPr lang="zh-CN" altLang="en-US"/>
              <a:t>用人单位需要经济补偿金的情形3</a:t>
            </a:r>
          </a:p>
        </p:txBody>
      </p:sp>
      <p:sp>
        <p:nvSpPr>
          <p:cNvPr id="58371" name="Rectangle 3"/>
          <p:cNvSpPr>
            <a:spLocks noGrp="1" noChangeArrowheads="1"/>
          </p:cNvSpPr>
          <p:nvPr>
            <p:ph type="body" idx="1"/>
          </p:nvPr>
        </p:nvSpPr>
        <p:spPr/>
        <p:txBody>
          <a:bodyPr/>
          <a:lstStyle/>
          <a:p>
            <a:r>
              <a:rPr lang="zh-CN" altLang="en-US"/>
              <a:t>有下列情形之一，需要裁减人员二十人以上或者裁减不足二十人但占企业职工总数百分之十以上的，用人单位提前三十日向工会或者全体职工说明情况，听取工会或者职工的意见后，裁减人员方案经向劳动行政部门报告，可以裁减人员： </a:t>
            </a:r>
          </a:p>
          <a:p>
            <a:r>
              <a:rPr lang="zh-CN" altLang="en-US"/>
              <a:t>　　（一）依照企业破产法规定进行重整的； </a:t>
            </a:r>
          </a:p>
          <a:p>
            <a:r>
              <a:rPr lang="zh-CN" altLang="en-US"/>
              <a:t>　　（二）生产经营发生严重困难的； </a:t>
            </a:r>
          </a:p>
          <a:p>
            <a:r>
              <a:rPr lang="zh-CN" altLang="en-US"/>
              <a:t>　　（三）企业转产、重大技术革新或者经营方式调整，经变更劳动合同后，仍需裁减人员的； </a:t>
            </a:r>
          </a:p>
          <a:p>
            <a:r>
              <a:rPr lang="zh-CN" altLang="en-US"/>
              <a:t>　　（四）其他因劳动合同订立时所依据的客观经济情况发生重大变化，致使劳动合同无法履行的。 </a:t>
            </a:r>
          </a:p>
          <a:p>
            <a:r>
              <a:rPr lang="zh-CN" altLang="en-US"/>
              <a:t>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lgn="ctr"/>
            <a:r>
              <a:rPr lang="zh-CN" altLang="en-US"/>
              <a:t>用人单位需要经济补偿金的情形4</a:t>
            </a:r>
          </a:p>
        </p:txBody>
      </p:sp>
      <p:sp>
        <p:nvSpPr>
          <p:cNvPr id="59395" name="Rectangle 3"/>
          <p:cNvSpPr>
            <a:spLocks noGrp="1" noChangeArrowheads="1"/>
          </p:cNvSpPr>
          <p:nvPr>
            <p:ph type="body" idx="1"/>
          </p:nvPr>
        </p:nvSpPr>
        <p:spPr/>
        <p:txBody>
          <a:bodyPr/>
          <a:lstStyle/>
          <a:p>
            <a:r>
              <a:rPr lang="zh-CN" altLang="en-US"/>
              <a:t>除用人单位维持或者提高劳动合同约定条件续订劳动合同，劳动者不同意续订的情形外，依照劳动合同期满终止固定期限劳动合同的；</a:t>
            </a:r>
          </a:p>
          <a:p>
            <a:r>
              <a:rPr lang="zh-CN" altLang="en-US"/>
              <a:t>用人单位被依法宣告破产的；</a:t>
            </a:r>
          </a:p>
          <a:p>
            <a:r>
              <a:rPr lang="zh-CN" altLang="en-US"/>
              <a:t>用人单位被吊销营业执照、责令关闭、撤销或者用人单位决定提前解散的。</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ctr"/>
            <a:r>
              <a:rPr lang="zh-CN" altLang="en-US"/>
              <a:t>经济补偿的计算</a:t>
            </a:r>
          </a:p>
        </p:txBody>
      </p:sp>
      <p:sp>
        <p:nvSpPr>
          <p:cNvPr id="60419" name="Rectangle 3"/>
          <p:cNvSpPr>
            <a:spLocks noGrp="1" noChangeArrowheads="1"/>
          </p:cNvSpPr>
          <p:nvPr>
            <p:ph type="body" idx="1"/>
          </p:nvPr>
        </p:nvSpPr>
        <p:spPr/>
        <p:txBody>
          <a:bodyPr/>
          <a:lstStyle/>
          <a:p>
            <a:r>
              <a:rPr lang="zh-CN" altLang="en-US"/>
              <a:t>经济补偿按劳动者在本单位工作的年限，每满一年支付一个月工资的标准向劳动者支付。六个月以上不满一年的，按一年计算；不满六个月的，向劳动者支付半个月工资的经济补偿。 </a:t>
            </a:r>
          </a:p>
          <a:p>
            <a:r>
              <a:rPr lang="zh-CN" altLang="en-US"/>
              <a:t>　　劳动者月工资高于用人单位所在直辖市、设区的市级人民政府公布的本地区上年度职工月平均工资三倍的，向其支付经济补偿的标准按职工月平均工资</a:t>
            </a:r>
            <a:r>
              <a:rPr lang="zh-CN" altLang="en-US">
                <a:solidFill>
                  <a:schemeClr val="hlink"/>
                </a:solidFill>
              </a:rPr>
              <a:t>三倍的数额支付</a:t>
            </a:r>
            <a:r>
              <a:rPr lang="zh-CN" altLang="en-US"/>
              <a:t>，向其支付经济补偿的年限</a:t>
            </a:r>
            <a:r>
              <a:rPr lang="zh-CN" altLang="en-US">
                <a:solidFill>
                  <a:schemeClr val="hlink"/>
                </a:solidFill>
              </a:rPr>
              <a:t>最高不超过十二年</a:t>
            </a:r>
            <a:r>
              <a:rPr lang="zh-CN" altLang="en-US"/>
              <a:t>。 </a:t>
            </a:r>
          </a:p>
          <a:p>
            <a:r>
              <a:rPr lang="zh-CN" altLang="en-US"/>
              <a:t>　　本条所称月工资是指劳动者在劳动合同解除或者终止前十二个月的平均工资。 包括计时工资、计件工资、奖金、津贴、补贴等货币性收入。</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lgn="ctr"/>
            <a:r>
              <a:rPr lang="zh-CN" altLang="en-US"/>
              <a:t>经济补偿金的思考</a:t>
            </a:r>
          </a:p>
        </p:txBody>
      </p:sp>
      <p:sp>
        <p:nvSpPr>
          <p:cNvPr id="61443" name="Rectangle 3"/>
          <p:cNvSpPr>
            <a:spLocks noGrp="1" noChangeArrowheads="1"/>
          </p:cNvSpPr>
          <p:nvPr>
            <p:ph type="body" idx="1"/>
          </p:nvPr>
        </p:nvSpPr>
        <p:spPr/>
        <p:txBody>
          <a:bodyPr/>
          <a:lstStyle/>
          <a:p>
            <a:r>
              <a:rPr lang="zh-CN" altLang="en-US"/>
              <a:t>思考：劳动者和用人单位达成一致解除劳动合同，双方均同意高于劳动合同法的经济补偿金支付补偿，该协议如何认定？</a:t>
            </a:r>
          </a:p>
          <a:p>
            <a:r>
              <a:rPr lang="zh-CN" altLang="en-US"/>
              <a:t>思考：劳动者和用人单位达成一致解除劳动合同，双方均同意低于劳动合同法的经济补偿金支付补偿，该协议如何认定？</a:t>
            </a:r>
          </a:p>
          <a:p>
            <a:r>
              <a:rPr lang="zh-CN" altLang="en-US"/>
              <a:t>思考：用人单位将经济补偿及按照支付比例，每月同劳动者工资一起发放，在解除劳动合同时是否还需要再支付经济补偿金？</a:t>
            </a:r>
          </a:p>
          <a:p>
            <a:endParaRPr lang="zh-CN" alt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endParaRPr lang="zh-CN" altLang="en-US"/>
          </a:p>
        </p:txBody>
      </p:sp>
      <p:sp>
        <p:nvSpPr>
          <p:cNvPr id="62467" name="Rectangle 3"/>
          <p:cNvSpPr>
            <a:spLocks noGrp="1" noChangeArrowheads="1"/>
          </p:cNvSpPr>
          <p:nvPr>
            <p:ph type="body" idx="1"/>
          </p:nvPr>
        </p:nvSpPr>
        <p:spPr/>
        <p:txBody>
          <a:bodyPr/>
          <a:lstStyle/>
          <a:p>
            <a:r>
              <a:rPr lang="zh-CN" altLang="en-US" sz="3600" b="1"/>
              <a:t>竟业限制保密协议</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algn="ctr"/>
            <a:r>
              <a:rPr lang="zh-CN" altLang="en-US"/>
              <a:t>竟业限制相关规定</a:t>
            </a:r>
          </a:p>
        </p:txBody>
      </p:sp>
      <p:sp>
        <p:nvSpPr>
          <p:cNvPr id="63491" name="Rectangle 3"/>
          <p:cNvSpPr>
            <a:spLocks noGrp="1" noChangeArrowheads="1"/>
          </p:cNvSpPr>
          <p:nvPr>
            <p:ph type="body" idx="1"/>
          </p:nvPr>
        </p:nvSpPr>
        <p:spPr/>
        <p:txBody>
          <a:bodyPr/>
          <a:lstStyle/>
          <a:p>
            <a:r>
              <a:rPr lang="zh-CN" altLang="en-US"/>
              <a:t>限于用人单位的高级管理人员、高级技术人员、负有保密义务的人员。</a:t>
            </a:r>
          </a:p>
          <a:p>
            <a:r>
              <a:rPr lang="zh-CN" altLang="en-US"/>
              <a:t>竟业期限为最长2年。</a:t>
            </a:r>
          </a:p>
          <a:p>
            <a:r>
              <a:rPr lang="zh-CN" altLang="en-US"/>
              <a:t>前款人员不得到生产或经营同类产品、从事同类业务的有竞争关系的单位，或者自己开业生产或经营同类产品、从事同类业务。</a:t>
            </a:r>
          </a:p>
          <a:p>
            <a:pPr>
              <a:buFont typeface="Arial" charset="0"/>
              <a:buNone/>
            </a:pPr>
            <a:r>
              <a:rPr lang="zh-CN" altLang="en-US"/>
              <a:t>      是否必须签订？</a:t>
            </a:r>
          </a:p>
          <a:p>
            <a:endParaRPr lang="zh-CN" alt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zh-CN" altLang="en-US"/>
              <a:t>竟业限制及保密协议思考</a:t>
            </a:r>
          </a:p>
        </p:txBody>
      </p:sp>
      <p:sp>
        <p:nvSpPr>
          <p:cNvPr id="64515" name="Rectangle 3"/>
          <p:cNvSpPr>
            <a:spLocks noGrp="1" noChangeArrowheads="1"/>
          </p:cNvSpPr>
          <p:nvPr>
            <p:ph type="body" idx="1"/>
          </p:nvPr>
        </p:nvSpPr>
        <p:spPr/>
        <p:txBody>
          <a:bodyPr/>
          <a:lstStyle/>
          <a:p>
            <a:r>
              <a:rPr lang="zh-CN" altLang="en-US"/>
              <a:t>签订竟业限制协议但是用人单位</a:t>
            </a:r>
            <a:r>
              <a:rPr lang="zh-CN" altLang="en-US">
                <a:solidFill>
                  <a:schemeClr val="hlink"/>
                </a:solidFill>
              </a:rPr>
              <a:t>没有约定</a:t>
            </a:r>
            <a:r>
              <a:rPr lang="zh-CN" altLang="en-US"/>
              <a:t>竟业限制补偿金的协议是否有效？</a:t>
            </a:r>
          </a:p>
          <a:p>
            <a:r>
              <a:rPr lang="zh-CN" altLang="en-US"/>
              <a:t>签订竟业限制协议但是用人单位</a:t>
            </a:r>
            <a:r>
              <a:rPr lang="zh-CN" altLang="en-US">
                <a:solidFill>
                  <a:schemeClr val="hlink"/>
                </a:solidFill>
              </a:rPr>
              <a:t>没有支付</a:t>
            </a:r>
            <a:r>
              <a:rPr lang="zh-CN" altLang="en-US"/>
              <a:t>竟业限制补偿金的协议是否有效？</a:t>
            </a:r>
          </a:p>
          <a:p>
            <a:r>
              <a:rPr lang="zh-CN" altLang="en-US"/>
              <a:t>竟业限制保密金用人单位最低支付多少？</a:t>
            </a:r>
          </a:p>
          <a:p>
            <a:endParaRPr lang="zh-CN" alt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algn="ctr"/>
            <a:r>
              <a:rPr lang="zh-CN" altLang="en-US"/>
              <a:t>竟业限制及保密协议</a:t>
            </a:r>
          </a:p>
        </p:txBody>
      </p:sp>
      <p:sp>
        <p:nvSpPr>
          <p:cNvPr id="65539" name="Rectangle 3"/>
          <p:cNvSpPr>
            <a:spLocks noGrp="1" noChangeArrowheads="1"/>
          </p:cNvSpPr>
          <p:nvPr>
            <p:ph type="body" idx="1"/>
          </p:nvPr>
        </p:nvSpPr>
        <p:spPr/>
        <p:txBody>
          <a:bodyPr/>
          <a:lstStyle/>
          <a:p>
            <a:r>
              <a:rPr lang="zh-CN" altLang="en-US"/>
              <a:t>用人单位不支付竟业限制补偿金劳动者是否还需要遵守竟业限制协议？</a:t>
            </a:r>
          </a:p>
          <a:p>
            <a:r>
              <a:rPr lang="zh-CN" altLang="en-US"/>
              <a:t>劳动者遵守了竟业限制协议，但是用人单位不发竟业限制补偿金的怎么救济？</a:t>
            </a:r>
          </a:p>
          <a:p>
            <a:r>
              <a:rPr lang="zh-CN" altLang="en-US"/>
              <a:t>用人单位可否在竟业限制期间解除竟业限制保密合同，停止支付竟业限制补偿金？</a:t>
            </a:r>
          </a:p>
          <a:p>
            <a:endParaRPr lang="zh-CN" alt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zh-CN" altLang="en-US"/>
              <a:t>竟业限制及保密协议思考</a:t>
            </a:r>
          </a:p>
        </p:txBody>
      </p:sp>
      <p:sp>
        <p:nvSpPr>
          <p:cNvPr id="66563" name="Rectangle 3"/>
          <p:cNvSpPr>
            <a:spLocks noGrp="1" noChangeArrowheads="1"/>
          </p:cNvSpPr>
          <p:nvPr>
            <p:ph type="body" idx="1"/>
          </p:nvPr>
        </p:nvSpPr>
        <p:spPr/>
        <p:txBody>
          <a:bodyPr/>
          <a:lstStyle/>
          <a:p>
            <a:r>
              <a:rPr lang="zh-CN" altLang="en-US"/>
              <a:t>用人单位在竟业限制期间解除竟业限制保密合同，停止支付竟业限制补偿金，劳动者可以请求什么？</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zh-CN" altLang="en-US"/>
              <a:t>竟业限制及保密协议思考</a:t>
            </a:r>
          </a:p>
        </p:txBody>
      </p:sp>
      <p:sp>
        <p:nvSpPr>
          <p:cNvPr id="67587" name="Rectangle 3"/>
          <p:cNvSpPr>
            <a:spLocks noGrp="1" noChangeArrowheads="1"/>
          </p:cNvSpPr>
          <p:nvPr>
            <p:ph type="body" idx="1"/>
          </p:nvPr>
        </p:nvSpPr>
        <p:spPr/>
        <p:txBody>
          <a:bodyPr/>
          <a:lstStyle/>
          <a:p>
            <a:r>
              <a:rPr lang="zh-CN" altLang="en-US"/>
              <a:t>用人单位在工作期间给劳动者发竟业限制补偿金的，效力如何？如果双方有明确约定，则该约定有效。</a:t>
            </a:r>
          </a:p>
          <a:p>
            <a:r>
              <a:rPr lang="zh-CN" altLang="en-US"/>
              <a:t>用人单位与劳动者约定由用人单位预先发放经济补偿金，如果双方对此约定明确，且该该部分补偿金没有使劳动者的工资等劳动报酬降低的，则视为该约定有效。</a:t>
            </a:r>
          </a:p>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zh-CN" altLang="en-US"/>
              <a:t>案例</a:t>
            </a:r>
          </a:p>
        </p:txBody>
      </p:sp>
      <p:sp>
        <p:nvSpPr>
          <p:cNvPr id="13315" name="Rectangle 3"/>
          <p:cNvSpPr>
            <a:spLocks noGrp="1" noChangeArrowheads="1"/>
          </p:cNvSpPr>
          <p:nvPr>
            <p:ph type="body" idx="1"/>
          </p:nvPr>
        </p:nvSpPr>
        <p:spPr/>
        <p:txBody>
          <a:bodyPr/>
          <a:lstStyle/>
          <a:p>
            <a:pPr>
              <a:lnSpc>
                <a:spcPct val="90000"/>
              </a:lnSpc>
              <a:buFont typeface="Arial" charset="0"/>
              <a:buNone/>
            </a:pPr>
            <a:r>
              <a:rPr lang="en-US">
                <a:latin typeface="宋体" pitchFamily="2" charset="-122"/>
              </a:rPr>
              <a:t> 2007</a:t>
            </a:r>
            <a:r>
              <a:rPr lang="zh-CN" altLang="en-US">
                <a:latin typeface="宋体" pitchFamily="2" charset="-122"/>
              </a:rPr>
              <a:t>年</a:t>
            </a:r>
            <a:r>
              <a:rPr lang="en-US">
                <a:latin typeface="宋体" pitchFamily="2" charset="-122"/>
              </a:rPr>
              <a:t>9</a:t>
            </a:r>
            <a:r>
              <a:rPr lang="zh-CN" altLang="en-US">
                <a:latin typeface="宋体" pitchFamily="2" charset="-122"/>
              </a:rPr>
              <a:t>月，一家大型广告公司招聘一名</a:t>
            </a:r>
            <a:r>
              <a:rPr lang="en-US">
                <a:latin typeface="宋体" pitchFamily="2" charset="-122"/>
              </a:rPr>
              <a:t>HR</a:t>
            </a:r>
            <a:r>
              <a:rPr lang="zh-CN" altLang="en-US">
                <a:latin typeface="宋体" pitchFamily="2" charset="-122"/>
              </a:rPr>
              <a:t>经</a:t>
            </a:r>
          </a:p>
          <a:p>
            <a:pPr>
              <a:lnSpc>
                <a:spcPct val="90000"/>
              </a:lnSpc>
              <a:buFont typeface="Arial" charset="0"/>
              <a:buNone/>
            </a:pPr>
            <a:r>
              <a:rPr lang="zh-CN" altLang="en-US">
                <a:latin typeface="宋体" pitchFamily="2" charset="-122"/>
              </a:rPr>
              <a:t>理，猎头公司推荐了一位正在房地产公司做</a:t>
            </a:r>
            <a:r>
              <a:rPr lang="en-US">
                <a:latin typeface="宋体" pitchFamily="2" charset="-122"/>
              </a:rPr>
              <a:t>HR</a:t>
            </a:r>
            <a:r>
              <a:rPr lang="zh-CN" altLang="en-US">
                <a:latin typeface="宋体" pitchFamily="2" charset="-122"/>
              </a:rPr>
              <a:t>的张小</a:t>
            </a:r>
          </a:p>
          <a:p>
            <a:pPr>
              <a:lnSpc>
                <a:spcPct val="90000"/>
              </a:lnSpc>
              <a:buFont typeface="Arial" charset="0"/>
              <a:buNone/>
            </a:pPr>
            <a:r>
              <a:rPr lang="zh-CN" altLang="en-US">
                <a:latin typeface="宋体" pitchFamily="2" charset="-122"/>
              </a:rPr>
              <a:t>姐。尽管这家广告公司给出的待遇不如原公司，但是</a:t>
            </a:r>
          </a:p>
          <a:p>
            <a:pPr>
              <a:lnSpc>
                <a:spcPct val="90000"/>
              </a:lnSpc>
              <a:buFont typeface="Arial" charset="0"/>
              <a:buNone/>
            </a:pPr>
            <a:r>
              <a:rPr lang="zh-CN" altLang="en-US">
                <a:latin typeface="宋体" pitchFamily="2" charset="-122"/>
              </a:rPr>
              <a:t>张小姐看中这个公司的发展空间和前景，在面试了两</a:t>
            </a:r>
          </a:p>
          <a:p>
            <a:pPr>
              <a:lnSpc>
                <a:spcPct val="90000"/>
              </a:lnSpc>
              <a:buFont typeface="Arial" charset="0"/>
              <a:buNone/>
            </a:pPr>
            <a:r>
              <a:rPr lang="zh-CN" altLang="en-US">
                <a:latin typeface="宋体" pitchFamily="2" charset="-122"/>
              </a:rPr>
              <a:t>次之后，双方都比较满意，广告公司遂向张小姐发出</a:t>
            </a:r>
          </a:p>
          <a:p>
            <a:pPr>
              <a:lnSpc>
                <a:spcPct val="90000"/>
              </a:lnSpc>
              <a:buFont typeface="Arial" charset="0"/>
              <a:buNone/>
            </a:pPr>
            <a:r>
              <a:rPr lang="zh-CN" altLang="en-US">
                <a:latin typeface="宋体" pitchFamily="2" charset="-122"/>
              </a:rPr>
              <a:t>了书面的录用意向书，其中内容为：“</a:t>
            </a:r>
            <a:r>
              <a:rPr lang="en-US">
                <a:latin typeface="宋体" pitchFamily="2" charset="-122"/>
              </a:rPr>
              <a:t>······</a:t>
            </a:r>
            <a:r>
              <a:rPr lang="zh-CN" altLang="en-US">
                <a:latin typeface="宋体" pitchFamily="2" charset="-122"/>
              </a:rPr>
              <a:t>我公司对您的表现非常满意，希望您能在</a:t>
            </a:r>
            <a:r>
              <a:rPr lang="en-US">
                <a:latin typeface="宋体" pitchFamily="2" charset="-122"/>
              </a:rPr>
              <a:t>2007</a:t>
            </a:r>
            <a:r>
              <a:rPr lang="zh-CN" altLang="en-US">
                <a:latin typeface="宋体" pitchFamily="2" charset="-122"/>
              </a:rPr>
              <a:t>年</a:t>
            </a:r>
            <a:r>
              <a:rPr lang="en-US">
                <a:latin typeface="宋体" pitchFamily="2" charset="-122"/>
              </a:rPr>
              <a:t>10</a:t>
            </a:r>
            <a:r>
              <a:rPr lang="zh-CN" altLang="en-US">
                <a:latin typeface="宋体" pitchFamily="2" charset="-122"/>
              </a:rPr>
              <a:t>月</a:t>
            </a:r>
            <a:r>
              <a:rPr lang="en-US">
                <a:latin typeface="宋体" pitchFamily="2" charset="-122"/>
              </a:rPr>
              <a:t>8</a:t>
            </a:r>
            <a:r>
              <a:rPr lang="zh-CN" altLang="en-US">
                <a:latin typeface="宋体" pitchFamily="2" charset="-122"/>
              </a:rPr>
              <a:t>日来我公司共同商讨聘用事宜。”张小姐随即在国庆假期前向公</a:t>
            </a:r>
          </a:p>
          <a:p>
            <a:pPr>
              <a:lnSpc>
                <a:spcPct val="90000"/>
              </a:lnSpc>
              <a:buFont typeface="Arial" charset="0"/>
              <a:buNone/>
            </a:pPr>
            <a:r>
              <a:rPr lang="zh-CN" altLang="en-US">
                <a:latin typeface="宋体" pitchFamily="2" charset="-122"/>
              </a:rPr>
              <a:t>司提出了辞职。</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endParaRPr lang="zh-CN" altLang="en-US"/>
          </a:p>
        </p:txBody>
      </p:sp>
      <p:sp>
        <p:nvSpPr>
          <p:cNvPr id="68611" name="Rectangle 3"/>
          <p:cNvSpPr>
            <a:spLocks noGrp="1" noChangeArrowheads="1"/>
          </p:cNvSpPr>
          <p:nvPr>
            <p:ph type="body" idx="1"/>
          </p:nvPr>
        </p:nvSpPr>
        <p:spPr/>
        <p:txBody>
          <a:bodyPr/>
          <a:lstStyle/>
          <a:p>
            <a:r>
              <a:rPr lang="zh-CN" altLang="en-US" sz="3600" b="1"/>
              <a:t>2013年新修改实施的劳动合同法</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zh-CN" altLang="en-US"/>
              <a:t>劳动合同法修正案</a:t>
            </a:r>
          </a:p>
        </p:txBody>
      </p:sp>
      <p:sp>
        <p:nvSpPr>
          <p:cNvPr id="69635" name="Rectangle 3"/>
          <p:cNvSpPr>
            <a:spLocks noGrp="1" noChangeArrowheads="1"/>
          </p:cNvSpPr>
          <p:nvPr>
            <p:ph type="body" idx="1"/>
          </p:nvPr>
        </p:nvSpPr>
        <p:spPr/>
        <p:txBody>
          <a:bodyPr/>
          <a:lstStyle/>
          <a:p>
            <a:r>
              <a:rPr lang="zh-CN" altLang="en-US"/>
              <a:t>自</a:t>
            </a:r>
            <a:r>
              <a:rPr lang="en-US" altLang="zh-CN"/>
              <a:t>2013</a:t>
            </a:r>
            <a:r>
              <a:rPr lang="zh-CN" altLang="en-US"/>
              <a:t>年</a:t>
            </a:r>
            <a:r>
              <a:rPr lang="en-US" altLang="zh-CN"/>
              <a:t>7</a:t>
            </a:r>
            <a:r>
              <a:rPr lang="zh-CN" altLang="en-US"/>
              <a:t>月</a:t>
            </a:r>
            <a:r>
              <a:rPr lang="en-US" altLang="zh-CN"/>
              <a:t>1</a:t>
            </a:r>
            <a:r>
              <a:rPr lang="zh-CN" altLang="en-US"/>
              <a:t>日起施行。</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a:t>经营劳务派遣业务应当具备下列条件</a:t>
            </a:r>
          </a:p>
        </p:txBody>
      </p:sp>
      <p:sp>
        <p:nvSpPr>
          <p:cNvPr id="70659" name="Rectangle 3"/>
          <p:cNvSpPr>
            <a:spLocks noGrp="1" noChangeArrowheads="1"/>
          </p:cNvSpPr>
          <p:nvPr>
            <p:ph type="body" idx="1"/>
          </p:nvPr>
        </p:nvSpPr>
        <p:spPr/>
        <p:txBody>
          <a:bodyPr/>
          <a:lstStyle/>
          <a:p>
            <a:pPr>
              <a:buFont typeface="Arial" charset="0"/>
              <a:buNone/>
            </a:pPr>
            <a:r>
              <a:rPr lang="zh-CN" altLang="en-US"/>
              <a:t>一）注册资本不得少于人民币二百万元；</a:t>
            </a:r>
          </a:p>
          <a:p>
            <a:pPr>
              <a:buFont typeface="Arial" charset="0"/>
              <a:buNone/>
            </a:pPr>
            <a:r>
              <a:rPr lang="zh-CN" altLang="en-US"/>
              <a:t>二）有与开展业务相适应的固定的经营场所和设施；</a:t>
            </a:r>
          </a:p>
          <a:p>
            <a:pPr>
              <a:buFont typeface="Arial" charset="0"/>
              <a:buNone/>
            </a:pPr>
            <a:r>
              <a:rPr lang="zh-CN" altLang="en-US"/>
              <a:t>三）有符合法律、行政法规规定的劳务派遣管理制度；</a:t>
            </a:r>
          </a:p>
          <a:p>
            <a:pPr>
              <a:buFont typeface="Arial" charset="0"/>
              <a:buNone/>
            </a:pPr>
            <a:r>
              <a:rPr lang="zh-CN" altLang="en-US"/>
              <a:t>四）法律、行政法规规定的其他条件。</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zh-CN" altLang="en-US"/>
              <a:t>经营劳务派遣业务必须登记许可</a:t>
            </a:r>
          </a:p>
        </p:txBody>
      </p:sp>
      <p:sp>
        <p:nvSpPr>
          <p:cNvPr id="71683" name="Rectangle 3"/>
          <p:cNvSpPr>
            <a:spLocks noGrp="1" noChangeArrowheads="1"/>
          </p:cNvSpPr>
          <p:nvPr>
            <p:ph type="body" idx="1"/>
          </p:nvPr>
        </p:nvSpPr>
        <p:spPr/>
        <p:txBody>
          <a:bodyPr/>
          <a:lstStyle/>
          <a:p>
            <a:r>
              <a:rPr lang="zh-CN" altLang="en-US"/>
              <a:t>经营劳务派遣业务，应当向劳动行政部门依法申请行政许可；经许可的，依法办理相应的公司登记。未经许可，任何单位和个人不得经营劳务派遣业务。</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zh-CN" altLang="en-US"/>
              <a:t>同工同酬</a:t>
            </a:r>
          </a:p>
        </p:txBody>
      </p:sp>
      <p:sp>
        <p:nvSpPr>
          <p:cNvPr id="72707" name="Rectangle 3"/>
          <p:cNvSpPr>
            <a:spLocks noGrp="1" noChangeArrowheads="1"/>
          </p:cNvSpPr>
          <p:nvPr>
            <p:ph type="body" idx="1"/>
          </p:nvPr>
        </p:nvSpPr>
        <p:spPr/>
        <p:txBody>
          <a:bodyPr/>
          <a:lstStyle/>
          <a:p>
            <a:r>
              <a:rPr lang="zh-CN" altLang="en-US"/>
              <a:t>被派遣劳动者享有与用工单位的劳动者同工同酬的权利。用工单位应当按照同工同酬原则，对被派遣劳动者与本单位同类岗位的劳动者实行相同的劳动报酬分配办法。</a:t>
            </a:r>
          </a:p>
          <a:p>
            <a:r>
              <a:rPr lang="zh-CN" altLang="en-US"/>
              <a:t>用工单位无同类岗位劳动者的，参照用工单位所在地相同或者相近岗位劳动者的劳动报酬确定。</a:t>
            </a:r>
          </a:p>
          <a:p>
            <a:r>
              <a:rPr lang="zh-CN" altLang="en-US"/>
              <a:t>劳务派遣单位与被派遣劳动者订立的劳动合同和与用工单位订立的劳务派遣协议，载明或者约定的向被派遣劳动者支付的劳动报酬应当符合前款规定。</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zh-CN" altLang="en-US"/>
              <a:t>可以派遣的工作岗位</a:t>
            </a:r>
          </a:p>
        </p:txBody>
      </p:sp>
      <p:sp>
        <p:nvSpPr>
          <p:cNvPr id="73731" name="Rectangle 3"/>
          <p:cNvSpPr>
            <a:spLocks noGrp="1" noChangeArrowheads="1"/>
          </p:cNvSpPr>
          <p:nvPr>
            <p:ph type="body" idx="1"/>
          </p:nvPr>
        </p:nvSpPr>
        <p:spPr/>
        <p:txBody>
          <a:bodyPr/>
          <a:lstStyle/>
          <a:p>
            <a:pPr>
              <a:lnSpc>
                <a:spcPct val="80000"/>
              </a:lnSpc>
            </a:pPr>
            <a:r>
              <a:rPr lang="zh-CN" altLang="en-US"/>
              <a:t>劳动合同用工是我国的企业基本用工形式。劳务派遣用工是补充形式，只能在</a:t>
            </a:r>
            <a:r>
              <a:rPr lang="zh-CN" altLang="en-US">
                <a:solidFill>
                  <a:schemeClr val="accent1"/>
                </a:solidFill>
              </a:rPr>
              <a:t>临时性、辅助性或者替代性</a:t>
            </a:r>
            <a:r>
              <a:rPr lang="zh-CN" altLang="en-US"/>
              <a:t>的工作岗位上实施。</a:t>
            </a:r>
          </a:p>
          <a:p>
            <a:pPr>
              <a:lnSpc>
                <a:spcPct val="80000"/>
              </a:lnSpc>
            </a:pPr>
            <a:r>
              <a:rPr lang="zh-CN" altLang="en-US"/>
              <a:t>    前款规定的临时性工作岗位是指</a:t>
            </a:r>
            <a:r>
              <a:rPr lang="zh-CN" altLang="en-US">
                <a:solidFill>
                  <a:schemeClr val="accent1"/>
                </a:solidFill>
              </a:rPr>
              <a:t>存续时间不超过六个月的岗位</a:t>
            </a:r>
            <a:r>
              <a:rPr lang="zh-CN" altLang="en-US"/>
              <a:t>；辅助性工作岗位是指为</a:t>
            </a:r>
            <a:r>
              <a:rPr lang="zh-CN" altLang="en-US">
                <a:solidFill>
                  <a:schemeClr val="accent1"/>
                </a:solidFill>
              </a:rPr>
              <a:t>主营业务岗位提供服务的非主营业务岗位</a:t>
            </a:r>
            <a:r>
              <a:rPr lang="zh-CN" altLang="en-US"/>
              <a:t>；替代性工作岗位是指用工单位的劳动者</a:t>
            </a:r>
            <a:r>
              <a:rPr lang="zh-CN" altLang="en-US">
                <a:solidFill>
                  <a:schemeClr val="accent1"/>
                </a:solidFill>
              </a:rPr>
              <a:t>因脱产学习、休假等原因无法工作的一定期间内</a:t>
            </a:r>
            <a:r>
              <a:rPr lang="zh-CN" altLang="en-US"/>
              <a:t>，可以由其他劳动者替代工作的岗位。</a:t>
            </a:r>
          </a:p>
          <a:p>
            <a:pPr>
              <a:lnSpc>
                <a:spcPct val="80000"/>
              </a:lnSpc>
              <a:buFont typeface="Arial" charset="0"/>
              <a:buNone/>
            </a:pPr>
            <a:endParaRPr lang="zh-CN" alt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zh-CN" altLang="en-US"/>
              <a:t>后期问题</a:t>
            </a:r>
          </a:p>
        </p:txBody>
      </p:sp>
      <p:sp>
        <p:nvSpPr>
          <p:cNvPr id="74755" name="Rectangle 3"/>
          <p:cNvSpPr>
            <a:spLocks noGrp="1" noChangeArrowheads="1"/>
          </p:cNvSpPr>
          <p:nvPr>
            <p:ph type="body" idx="1"/>
          </p:nvPr>
        </p:nvSpPr>
        <p:spPr/>
        <p:txBody>
          <a:bodyPr/>
          <a:lstStyle/>
          <a:p>
            <a:r>
              <a:rPr lang="zh-CN" altLang="en-US"/>
              <a:t>决定公布前已依法订立的劳动合同和劳务派遣协议继续履行至期限届满，但是劳动合同和劳务派遣协议的内容不符合本决定关于按照同工同酬原则实行相同的劳动报酬分配办法的规定的，应当依照本决定进行调整；</a:t>
            </a:r>
          </a:p>
          <a:p>
            <a:r>
              <a:rPr lang="zh-CN" altLang="en-US"/>
              <a:t>本决定施行前经营劳务派遣业务的单位，应当在本决定施行之日起一年内依法取得行政许可并办理公司变更登记，方可经营新的劳务派遣业务。</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zh-CN" altLang="en-US"/>
              <a:t>结束语</a:t>
            </a:r>
          </a:p>
        </p:txBody>
      </p:sp>
      <p:sp>
        <p:nvSpPr>
          <p:cNvPr id="75779" name="Rectangle 3"/>
          <p:cNvSpPr>
            <a:spLocks noGrp="1" noChangeArrowheads="1"/>
          </p:cNvSpPr>
          <p:nvPr>
            <p:ph type="body" idx="1"/>
          </p:nvPr>
        </p:nvSpPr>
        <p:spPr/>
        <p:txBody>
          <a:bodyPr/>
          <a:lstStyle/>
          <a:p>
            <a:r>
              <a:rPr lang="zh-CN" altLang="en-US"/>
              <a:t>感谢聆听！</a:t>
            </a:r>
          </a:p>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zh-CN" altLang="en-US"/>
              <a:t>案例</a:t>
            </a:r>
          </a:p>
        </p:txBody>
      </p:sp>
      <p:sp>
        <p:nvSpPr>
          <p:cNvPr id="14339" name="Rectangle 3"/>
          <p:cNvSpPr>
            <a:spLocks noGrp="1" noChangeArrowheads="1"/>
          </p:cNvSpPr>
          <p:nvPr>
            <p:ph type="body" idx="1"/>
          </p:nvPr>
        </p:nvSpPr>
        <p:spPr/>
        <p:txBody>
          <a:bodyPr/>
          <a:lstStyle/>
          <a:p>
            <a:pPr>
              <a:buFont typeface="Arial" charset="0"/>
              <a:buNone/>
            </a:pPr>
            <a:r>
              <a:rPr lang="zh-CN" altLang="en-US">
                <a:latin typeface="楷体_GB2312" pitchFamily="49" charset="-122"/>
                <a:ea typeface="楷体_GB2312" pitchFamily="49" charset="-122"/>
              </a:rPr>
              <a:t>但就在张小姐辞职后，广告公司告诉她原本辞</a:t>
            </a:r>
          </a:p>
          <a:p>
            <a:pPr>
              <a:buFont typeface="Arial" charset="0"/>
              <a:buNone/>
            </a:pPr>
            <a:r>
              <a:rPr lang="zh-CN" altLang="en-US">
                <a:latin typeface="楷体_GB2312" pitchFamily="49" charset="-122"/>
                <a:ea typeface="楷体_GB2312" pitchFamily="49" charset="-122"/>
              </a:rPr>
              <a:t>职的员工提出不走了，所以没有职位空缺暂时不录</a:t>
            </a:r>
          </a:p>
          <a:p>
            <a:pPr>
              <a:buFont typeface="Arial" charset="0"/>
              <a:buNone/>
            </a:pPr>
            <a:r>
              <a:rPr lang="zh-CN" altLang="en-US">
                <a:latin typeface="楷体_GB2312" pitchFamily="49" charset="-122"/>
                <a:ea typeface="楷体_GB2312" pitchFamily="49" charset="-122"/>
              </a:rPr>
              <a:t>用张小姐。</a:t>
            </a:r>
          </a:p>
          <a:p>
            <a:pPr>
              <a:buFont typeface="Arial" charset="0"/>
              <a:buNone/>
            </a:pPr>
            <a:r>
              <a:rPr lang="zh-CN" altLang="en-US">
                <a:latin typeface="楷体_GB2312" pitchFamily="49" charset="-122"/>
                <a:ea typeface="楷体_GB2312" pitchFamily="49" charset="-122"/>
              </a:rPr>
              <a:t>    这让张小姐非常郁闷！于是向广告公司主张赔</a:t>
            </a:r>
          </a:p>
          <a:p>
            <a:pPr>
              <a:buFont typeface="Arial" charset="0"/>
              <a:buNone/>
            </a:pPr>
            <a:r>
              <a:rPr lang="zh-CN" altLang="en-US">
                <a:latin typeface="楷体_GB2312" pitchFamily="49" charset="-122"/>
                <a:ea typeface="楷体_GB2312" pitchFamily="49" charset="-122"/>
              </a:rPr>
              <a:t>偿，并诉诸劳动争议仲裁机关，而广告公司则拒绝</a:t>
            </a:r>
          </a:p>
          <a:p>
            <a:pPr>
              <a:buFont typeface="Arial" charset="0"/>
              <a:buNone/>
            </a:pPr>
            <a:r>
              <a:rPr lang="zh-CN" altLang="en-US">
                <a:latin typeface="楷体_GB2312" pitchFamily="49" charset="-122"/>
                <a:ea typeface="楷体_GB2312" pitchFamily="49" charset="-122"/>
              </a:rPr>
              <a:t>张小姐的要求，认为双方并没有建立劳动法律关</a:t>
            </a:r>
          </a:p>
          <a:p>
            <a:pPr>
              <a:buFont typeface="Arial" charset="0"/>
              <a:buNone/>
            </a:pPr>
            <a:r>
              <a:rPr lang="zh-CN" altLang="en-US">
                <a:latin typeface="楷体_GB2312" pitchFamily="49" charset="-122"/>
                <a:ea typeface="楷体_GB2312" pitchFamily="49" charset="-122"/>
              </a:rPr>
              <a:t>系，张小姐因辞职造成的损失是由于其本身不慎重</a:t>
            </a:r>
          </a:p>
          <a:p>
            <a:pPr>
              <a:buFont typeface="Arial" charset="0"/>
              <a:buNone/>
            </a:pPr>
            <a:r>
              <a:rPr lang="zh-CN" altLang="en-US">
                <a:latin typeface="楷体_GB2312" pitchFamily="49" charset="-122"/>
                <a:ea typeface="楷体_GB2312" pitchFamily="49" charset="-122"/>
              </a:rPr>
              <a:t>造成的，与公司无关。</a:t>
            </a:r>
            <a:r>
              <a:rPr lang="zh-CN" altLang="en-US" b="1">
                <a:latin typeface="楷体_GB2312" pitchFamily="49" charset="-122"/>
                <a:ea typeface="楷体_GB2312" pitchFamily="49" charset="-122"/>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zh-CN" altLang="en-US"/>
              <a:t>思考</a:t>
            </a:r>
          </a:p>
        </p:txBody>
      </p:sp>
      <p:sp>
        <p:nvSpPr>
          <p:cNvPr id="15363" name="Rectangle 3"/>
          <p:cNvSpPr>
            <a:spLocks noGrp="1" noChangeArrowheads="1"/>
          </p:cNvSpPr>
          <p:nvPr>
            <p:ph type="body" idx="1"/>
          </p:nvPr>
        </p:nvSpPr>
        <p:spPr/>
        <p:txBody>
          <a:bodyPr/>
          <a:lstStyle/>
          <a:p>
            <a:pPr>
              <a:buFont typeface="Arial" charset="0"/>
              <a:buNone/>
            </a:pPr>
            <a:r>
              <a:rPr lang="zh-CN" altLang="en-US">
                <a:latin typeface="楷体_GB2312" pitchFamily="49" charset="-122"/>
                <a:ea typeface="楷体_GB2312" pitchFamily="49" charset="-122"/>
              </a:rPr>
              <a:t>该广告公司是否与张小姐确立了劳动法律关系？</a:t>
            </a:r>
          </a:p>
          <a:p>
            <a:pPr>
              <a:buFont typeface="Arial" charset="0"/>
              <a:buNone/>
            </a:pPr>
            <a:r>
              <a:rPr lang="zh-CN" altLang="en-US">
                <a:latin typeface="楷体_GB2312" pitchFamily="49" charset="-122"/>
                <a:ea typeface="楷体_GB2312" pitchFamily="49" charset="-122"/>
              </a:rPr>
              <a:t>是否应赔偿张小姐的经济损失？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zh-CN" altLang="en-US"/>
              <a:t>人员招聘注意事项</a:t>
            </a:r>
          </a:p>
        </p:txBody>
      </p:sp>
      <p:sp>
        <p:nvSpPr>
          <p:cNvPr id="16387" name="Rectangle 3"/>
          <p:cNvSpPr>
            <a:spLocks noGrp="1" noChangeArrowheads="1"/>
          </p:cNvSpPr>
          <p:nvPr>
            <p:ph type="body" idx="1"/>
          </p:nvPr>
        </p:nvSpPr>
        <p:spPr/>
        <p:txBody>
          <a:bodyPr/>
          <a:lstStyle/>
          <a:p>
            <a:pPr>
              <a:buFont typeface="Arial" charset="0"/>
              <a:buNone/>
            </a:pPr>
            <a:r>
              <a:rPr lang="zh-CN" altLang="en-US"/>
              <a:t>     用人单位告知义务</a:t>
            </a:r>
          </a:p>
          <a:p>
            <a:r>
              <a:rPr lang="zh-CN" altLang="en-US"/>
              <a:t>用人单位招用劳动者时，</a:t>
            </a:r>
            <a:r>
              <a:rPr lang="zh-CN" altLang="en-US">
                <a:solidFill>
                  <a:schemeClr val="tx2"/>
                </a:solidFill>
              </a:rPr>
              <a:t>应当如实告知</a:t>
            </a:r>
            <a:r>
              <a:rPr lang="zh-CN" altLang="en-US"/>
              <a:t>劳动者工作内容、工作条件、工作地点、职业危害、安全生产状况、劳动报酬，以及劳动者要求了解的其他情况；</a:t>
            </a:r>
          </a:p>
          <a:p>
            <a:r>
              <a:rPr lang="zh-CN" altLang="en-US"/>
              <a:t>用人单位</a:t>
            </a:r>
            <a:r>
              <a:rPr lang="zh-CN" altLang="en-US">
                <a:solidFill>
                  <a:schemeClr val="tx2"/>
                </a:solidFill>
              </a:rPr>
              <a:t>有权了解</a:t>
            </a:r>
            <a:r>
              <a:rPr lang="zh-CN" altLang="en-US"/>
              <a:t>劳动者与劳动合同直接相关的基本情况，劳动者应当如实说明。 </a:t>
            </a:r>
          </a:p>
        </p:txBody>
      </p:sp>
    </p:spTree>
  </p:cSld>
  <p:clrMapOvr>
    <a:masterClrMapping/>
  </p:clrMapOvr>
</p:sld>
</file>

<file path=ppt/theme/theme1.xml><?xml version="1.0" encoding="utf-8"?>
<a:theme xmlns:a="http://schemas.openxmlformats.org/drawingml/2006/main" name="人际关系">
  <a:themeElements>
    <a:clrScheme name="人际关系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人际关系">
      <a:majorFont>
        <a:latin typeface="Calibri"/>
        <a:ea typeface="微软雅黑"/>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人际关系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人际关系_2">
  <a:themeElements>
    <a:clrScheme name="人际关系_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人际关系_2">
      <a:majorFont>
        <a:latin typeface="Calibri"/>
        <a:ea typeface="微软雅黑"/>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人际关系_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人际关系_3">
  <a:themeElements>
    <a:clrScheme name="人际关系_3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人际关系_3">
      <a:majorFont>
        <a:latin typeface="Calibri"/>
        <a:ea typeface="微软雅黑"/>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人际关系_3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0</TotalTime>
  <Pages>0</Pages>
  <Words>6112</Words>
  <Characters>0</Characters>
  <Application>WPS Office 专业版</Application>
  <DocSecurity>0</DocSecurity>
  <PresentationFormat>全屏显示(16:10)</PresentationFormat>
  <Lines>0</Lines>
  <Paragraphs>257</Paragraphs>
  <Slides>67</Slides>
  <Notes>0</Notes>
  <HiddenSlides>0</HiddenSlides>
  <MMClips>0</MMClips>
  <ScaleCrop>false</ScaleCrop>
  <HeadingPairs>
    <vt:vector size="6" baseType="variant">
      <vt:variant>
        <vt:lpstr>已用的字体</vt:lpstr>
      </vt:variant>
      <vt:variant>
        <vt:i4>7</vt:i4>
      </vt:variant>
      <vt:variant>
        <vt:lpstr>演示文稿设计模板</vt:lpstr>
      </vt:variant>
      <vt:variant>
        <vt:i4>3</vt:i4>
      </vt:variant>
      <vt:variant>
        <vt:lpstr>幻灯片标题</vt:lpstr>
      </vt:variant>
      <vt:variant>
        <vt:i4>67</vt:i4>
      </vt:variant>
    </vt:vector>
  </HeadingPairs>
  <TitlesOfParts>
    <vt:vector size="77" baseType="lpstr">
      <vt:lpstr>Arial</vt:lpstr>
      <vt:lpstr>宋体</vt:lpstr>
      <vt:lpstr>Calibri</vt:lpstr>
      <vt:lpstr>微软雅黑</vt:lpstr>
      <vt:lpstr>楷体_GB2312</vt:lpstr>
      <vt:lpstr>Wingdings</vt:lpstr>
      <vt:lpstr>华文楷体</vt:lpstr>
      <vt:lpstr>人际关系</vt:lpstr>
      <vt:lpstr>人际关系_2</vt:lpstr>
      <vt:lpstr>人际关系_3</vt:lpstr>
      <vt:lpstr>运用劳动法律法规规范企业用人制度</vt:lpstr>
      <vt:lpstr>目录</vt:lpstr>
      <vt:lpstr>幻灯片 3</vt:lpstr>
      <vt:lpstr>案例</vt:lpstr>
      <vt:lpstr>思考</vt:lpstr>
      <vt:lpstr>案例</vt:lpstr>
      <vt:lpstr>案例</vt:lpstr>
      <vt:lpstr>思考</vt:lpstr>
      <vt:lpstr>人员招聘注意事项</vt:lpstr>
      <vt:lpstr>不得扣押劳动者证件</vt:lpstr>
      <vt:lpstr>招用员工的问题</vt:lpstr>
      <vt:lpstr>招用员工的问题</vt:lpstr>
      <vt:lpstr>幻灯片 13</vt:lpstr>
      <vt:lpstr>劳动合同的分类</vt:lpstr>
      <vt:lpstr>幻灯片 15</vt:lpstr>
      <vt:lpstr>按照劳动合同产生的方式来划分</vt:lpstr>
      <vt:lpstr>按照劳动者一方人数的不同来划分</vt:lpstr>
      <vt:lpstr>　劳动合同应当具备以下条款</vt:lpstr>
      <vt:lpstr>劳动合同的任意条款</vt:lpstr>
      <vt:lpstr>案例</vt:lpstr>
      <vt:lpstr>思考</vt:lpstr>
      <vt:lpstr>幻灯片 22</vt:lpstr>
      <vt:lpstr>案例</vt:lpstr>
      <vt:lpstr>案例</vt:lpstr>
      <vt:lpstr>思考</vt:lpstr>
      <vt:lpstr>试用期应当注意的问题</vt:lpstr>
      <vt:lpstr>案例</vt:lpstr>
      <vt:lpstr>案例</vt:lpstr>
      <vt:lpstr>思考</vt:lpstr>
      <vt:lpstr>幻灯片 30</vt:lpstr>
      <vt:lpstr>劳动合同的相关思考1</vt:lpstr>
      <vt:lpstr>劳动合同的相关思考2</vt:lpstr>
      <vt:lpstr>劳动合同的相关思考3</vt:lpstr>
      <vt:lpstr>劳动合同的相关思考4</vt:lpstr>
      <vt:lpstr>劳动合同的相关思考5</vt:lpstr>
      <vt:lpstr>员工过错型解除劳动合同的操作流程 </vt:lpstr>
      <vt:lpstr>非过错型解除劳动合同的流程</vt:lpstr>
      <vt:lpstr>幻灯片 38</vt:lpstr>
      <vt:lpstr>劳动合同法条文</vt:lpstr>
      <vt:lpstr>案例</vt:lpstr>
      <vt:lpstr>案例</vt:lpstr>
      <vt:lpstr>思考</vt:lpstr>
      <vt:lpstr>规章制度的法律地位</vt:lpstr>
      <vt:lpstr>《劳动合同法》第四条</vt:lpstr>
      <vt:lpstr>幻灯片 45</vt:lpstr>
      <vt:lpstr>幻灯片 46</vt:lpstr>
      <vt:lpstr>用人单位需要经济补偿金的情形1</vt:lpstr>
      <vt:lpstr>思考</vt:lpstr>
      <vt:lpstr>用人单位需要经济补偿金的情形2</vt:lpstr>
      <vt:lpstr>用人单位需要经济补偿金的情形3</vt:lpstr>
      <vt:lpstr>用人单位需要经济补偿金的情形4</vt:lpstr>
      <vt:lpstr>经济补偿的计算</vt:lpstr>
      <vt:lpstr>经济补偿金的思考</vt:lpstr>
      <vt:lpstr>幻灯片 54</vt:lpstr>
      <vt:lpstr>竟业限制相关规定</vt:lpstr>
      <vt:lpstr>竟业限制及保密协议思考</vt:lpstr>
      <vt:lpstr>竟业限制及保密协议</vt:lpstr>
      <vt:lpstr>竟业限制及保密协议思考</vt:lpstr>
      <vt:lpstr>竟业限制及保密协议思考</vt:lpstr>
      <vt:lpstr>幻灯片 60</vt:lpstr>
      <vt:lpstr>劳动合同法修正案</vt:lpstr>
      <vt:lpstr>经营劳务派遣业务应当具备下列条件</vt:lpstr>
      <vt:lpstr>经营劳务派遣业务必须登记许可</vt:lpstr>
      <vt:lpstr>同工同酬</vt:lpstr>
      <vt:lpstr>可以派遣的工作岗位</vt:lpstr>
      <vt:lpstr>后期问题</vt:lpstr>
      <vt:lpstr>结束语</vt:lpstr>
    </vt:vector>
  </TitlesOfParts>
  <Manager/>
  <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运用劳动法律法规规范企业用人制度</dc:title>
  <dc:subject/>
  <dc:creator>acer</dc:creator>
  <cp:keywords/>
  <dc:description/>
  <cp:lastModifiedBy>微软用户</cp:lastModifiedBy>
  <cp:revision>1</cp:revision>
  <dcterms:created xsi:type="dcterms:W3CDTF">2012-06-06T01:30:27Z</dcterms:created>
  <dcterms:modified xsi:type="dcterms:W3CDTF">2013-08-08T03:40:32Z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2052-9.1.0.4180</vt:lpwstr>
  </property>
</Properties>
</file>